
<file path=[Content_Types].xml><?xml version="1.0" encoding="utf-8"?>
<Types xmlns="http://schemas.openxmlformats.org/package/2006/content-types">
  <Default Extension="crdownload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00" r:id="rId1"/>
  </p:sldMasterIdLst>
  <p:notesMasterIdLst>
    <p:notesMasterId r:id="rId23"/>
  </p:notesMasterIdLst>
  <p:handoutMasterIdLst>
    <p:handoutMasterId r:id="rId24"/>
  </p:handoutMasterIdLst>
  <p:sldIdLst>
    <p:sldId id="256" r:id="rId2"/>
    <p:sldId id="287" r:id="rId3"/>
    <p:sldId id="261" r:id="rId4"/>
    <p:sldId id="288" r:id="rId5"/>
    <p:sldId id="303" r:id="rId6"/>
    <p:sldId id="289" r:id="rId7"/>
    <p:sldId id="290" r:id="rId8"/>
    <p:sldId id="291" r:id="rId9"/>
    <p:sldId id="305" r:id="rId10"/>
    <p:sldId id="304" r:id="rId11"/>
    <p:sldId id="293" r:id="rId12"/>
    <p:sldId id="294" r:id="rId13"/>
    <p:sldId id="295" r:id="rId14"/>
    <p:sldId id="277" r:id="rId15"/>
    <p:sldId id="298" r:id="rId16"/>
    <p:sldId id="299" r:id="rId17"/>
    <p:sldId id="300" r:id="rId18"/>
    <p:sldId id="301" r:id="rId19"/>
    <p:sldId id="302" r:id="rId20"/>
    <p:sldId id="278" r:id="rId21"/>
    <p:sldId id="279" r:id="rId2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CC4"/>
    <a:srgbClr val="9ACB39"/>
    <a:srgbClr val="595959"/>
    <a:srgbClr val="F99D40"/>
    <a:srgbClr val="616161"/>
    <a:srgbClr val="297D53"/>
    <a:srgbClr val="A2DA92"/>
    <a:srgbClr val="143F29"/>
    <a:srgbClr val="7FC64F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4EA629-219F-4AB9-B291-134C71BD31D4}" v="24" dt="2022-06-11T20:16:41.916"/>
  </p1510:revLst>
</p1510:revInfo>
</file>

<file path=ppt/tableStyles.xml><?xml version="1.0" encoding="utf-8"?>
<a:tblStyleLst xmlns:a="http://schemas.openxmlformats.org/drawingml/2006/main" def="{69012ECD-51FC-41F1-AA8D-1B2483CD663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13" autoAdjust="0"/>
    <p:restoredTop sz="94607" autoAdjust="0"/>
  </p:normalViewPr>
  <p:slideViewPr>
    <p:cSldViewPr snapToGrid="0">
      <p:cViewPr varScale="1">
        <p:scale>
          <a:sx n="79" d="100"/>
          <a:sy n="79" d="100"/>
        </p:scale>
        <p:origin x="806" y="96"/>
      </p:cViewPr>
      <p:guideLst>
        <p:guide orient="horz" pos="286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rgbClr val="297D53"/>
            </a:solidFill>
            <a:ln>
              <a:noFill/>
            </a:ln>
          </c:spPr>
          <c:dPt>
            <c:idx val="0"/>
            <c:bubble3D val="0"/>
            <c:spPr>
              <a:solidFill>
                <a:srgbClr val="9ACB3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389-4116-BE49-3E1B5920BDBF}"/>
              </c:ext>
            </c:extLst>
          </c:dPt>
          <c:dPt>
            <c:idx val="1"/>
            <c:bubble3D val="0"/>
            <c:spPr>
              <a:solidFill>
                <a:srgbClr val="59595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389-4116-BE49-3E1B5920BDBF}"/>
              </c:ext>
            </c:extLst>
          </c:dPt>
          <c:dPt>
            <c:idx val="2"/>
            <c:bubble3D val="0"/>
            <c:spPr>
              <a:solidFill>
                <a:srgbClr val="297D5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389-4116-BE49-3E1B5920BDBF}"/>
              </c:ext>
            </c:extLst>
          </c:dPt>
          <c:dPt>
            <c:idx val="3"/>
            <c:bubble3D val="0"/>
            <c:spPr>
              <a:solidFill>
                <a:srgbClr val="61616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389-4116-BE49-3E1B5920BDBF}"/>
              </c:ext>
            </c:extLst>
          </c:dPt>
          <c:dPt>
            <c:idx val="4"/>
            <c:bubble3D val="0"/>
            <c:spPr>
              <a:solidFill>
                <a:srgbClr val="F99D4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2A1F-4FE2-AC11-4C4751177273}"/>
              </c:ext>
            </c:extLst>
          </c:dPt>
          <c:dLbls>
            <c:dLbl>
              <c:idx val="0"/>
              <c:layout>
                <c:manualLayout>
                  <c:x val="6.3938894165188366E-3"/>
                  <c:y val="-3.570860206165169E-2"/>
                </c:manualLayout>
              </c:layout>
              <c:tx>
                <c:rich>
                  <a:bodyPr/>
                  <a:lstStyle/>
                  <a:p>
                    <a:fld id="{DEC1EA35-2A65-4C1C-9EF8-B3CD2F1B17FC}" type="VALUE">
                      <a:rPr lang="en-US" sz="2400">
                        <a:solidFill>
                          <a:schemeClr val="bg1"/>
                        </a:solidFill>
                      </a:rPr>
                      <a:pPr/>
                      <a:t>[VALEUR]</a:t>
                    </a:fld>
                    <a:endParaRPr lang="fr-CH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7389-4116-BE49-3E1B5920BDBF}"/>
                </c:ext>
              </c:extLst>
            </c:dLbl>
            <c:dLbl>
              <c:idx val="1"/>
              <c:layout>
                <c:manualLayout>
                  <c:x val="-2.1355563746525977E-2"/>
                  <c:y val="1.4283440824660642E-2"/>
                </c:manualLayout>
              </c:layout>
              <c:tx>
                <c:rich>
                  <a:bodyPr/>
                  <a:lstStyle/>
                  <a:p>
                    <a:fld id="{5926D422-9235-4021-A6D8-E13A17E81C7E}" type="VALUE">
                      <a:rPr lang="en-US" sz="2400" dirty="0">
                        <a:solidFill>
                          <a:schemeClr val="bg1"/>
                        </a:solidFill>
                      </a:rPr>
                      <a:pPr/>
                      <a:t>[VALEUR]</a:t>
                    </a:fld>
                    <a:endParaRPr lang="fr-CH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7389-4116-BE49-3E1B5920BDBF}"/>
                </c:ext>
              </c:extLst>
            </c:dLbl>
            <c:dLbl>
              <c:idx val="2"/>
              <c:layout>
                <c:manualLayout>
                  <c:x val="-2.9897789245136312E-2"/>
                  <c:y val="0"/>
                </c:manualLayout>
              </c:layout>
              <c:tx>
                <c:rich>
                  <a:bodyPr/>
                  <a:lstStyle/>
                  <a:p>
                    <a:fld id="{FCD3DD49-AB82-4E22-A891-9081D2D79F16}" type="VALUE">
                      <a:rPr lang="en-US" sz="2400">
                        <a:solidFill>
                          <a:schemeClr val="bg1"/>
                        </a:solidFill>
                      </a:rPr>
                      <a:pPr/>
                      <a:t>[VALEUR]</a:t>
                    </a:fld>
                    <a:endParaRPr lang="fr-CH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7389-4116-BE49-3E1B5920BDBF}"/>
                </c:ext>
              </c:extLst>
            </c:dLbl>
            <c:dLbl>
              <c:idx val="3"/>
              <c:layout>
                <c:manualLayout>
                  <c:x val="-1.2813338247915562E-2"/>
                  <c:y val="-5.9514336769419363E-2"/>
                </c:manualLayout>
              </c:layout>
              <c:tx>
                <c:rich>
                  <a:bodyPr/>
                  <a:lstStyle/>
                  <a:p>
                    <a:fld id="{2BE950D3-0009-4857-8A61-3D57810345F5}" type="VALUE">
                      <a:rPr lang="en-US" sz="2400" smtClean="0">
                        <a:solidFill>
                          <a:schemeClr val="bg1"/>
                        </a:solidFill>
                      </a:rPr>
                      <a:pPr/>
                      <a:t>[VALEUR]</a:t>
                    </a:fld>
                    <a:endParaRPr lang="fr-CH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7389-4116-BE49-3E1B5920BDBF}"/>
                </c:ext>
              </c:extLst>
            </c:dLbl>
            <c:dLbl>
              <c:idx val="4"/>
              <c:layout>
                <c:manualLayout>
                  <c:x val="4.4846683867704469E-2"/>
                  <c:y val="-0.11426752659728513"/>
                </c:manualLayout>
              </c:layout>
              <c:tx>
                <c:rich>
                  <a:bodyPr rot="0" spcFirstLastPara="1" vertOverflow="overflow" horzOverflow="overflow" vert="horz" wrap="square" lIns="0" tIns="0" rIns="0" bIns="0" anchor="ctr" anchorCtr="1">
                    <a:no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1D532F9-08E5-451E-A671-5F55E6AF6C76}" type="VALUE">
                      <a:rPr lang="en-US" sz="1800" dirty="0">
                        <a:solidFill>
                          <a:schemeClr val="bg1"/>
                        </a:solidFill>
                        <a:latin typeface="+mn-lt"/>
                      </a:rPr>
                      <a:pPr>
                        <a:defRPr sz="1800" b="0" i="0" u="none" strike="noStrike" kern="1200" baseline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[VALEUR]</a:t>
                    </a:fld>
                    <a:endParaRPr lang="fr-CH"/>
                  </a:p>
                </c:rich>
              </c:tx>
              <c:numFmt formatCode="#,##0\ [$€-40C]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0" tIns="0" rIns="0" bIns="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4082934920348794"/>
                      <c:h val="5.081680849823491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2A1F-4FE2-AC11-4C4751177273}"/>
                </c:ext>
              </c:extLst>
            </c:dLbl>
            <c:numFmt formatCode="#,##0\ [$€-40C]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0" tIns="0" rIns="0" bIns="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val>
            <c:numRef>
              <c:f>Sheet1!$B$2:$B$6</c:f>
              <c:numCache>
                <c:formatCode>#,##0\ [$€-1];[Red]\-#,##0\ [$€-1]</c:formatCode>
                <c:ptCount val="5"/>
                <c:pt idx="0">
                  <c:v>3000</c:v>
                </c:pt>
                <c:pt idx="1">
                  <c:v>2000</c:v>
                </c:pt>
                <c:pt idx="2">
                  <c:v>1500</c:v>
                </c:pt>
                <c:pt idx="3">
                  <c:v>1000</c:v>
                </c:pt>
                <c:pt idx="4">
                  <c:v>500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DONS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strCache>
                      <c:ptCount val="5"/>
                      <c:pt idx="0">
                        <c:v>États sauvages</c:v>
                      </c:pt>
                      <c:pt idx="1">
                        <c:v>Pays de l'Ours Adet</c:v>
                      </c:pt>
                      <c:pt idx="2">
                        <c:v>France Nature Environnement </c:v>
                      </c:pt>
                      <c:pt idx="3">
                        <c:v>Centre Athenas</c:v>
                      </c:pt>
                      <c:pt idx="4">
                        <c:v>Les colibris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7389-4116-BE49-3E1B5920BD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31"/>
        <c:holeSize val="11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72E291-AE7D-43C0-82C7-3D6D382391EE}" type="doc">
      <dgm:prSet loTypeId="urn:microsoft.com/office/officeart/2008/layout/LinedList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fr-FR"/>
        </a:p>
      </dgm:t>
    </dgm:pt>
    <dgm:pt modelId="{8BE8185D-5BF2-491F-8EA6-CF37760D825D}">
      <dgm:prSet custT="1"/>
      <dgm:spPr/>
      <dgm:t>
        <a:bodyPr/>
        <a:lstStyle/>
        <a:p>
          <a:pPr algn="ctr" rtl="0"/>
          <a:endParaRPr lang="fr-CH" sz="2400" b="0" dirty="0">
            <a:latin typeface="+mn-lt"/>
          </a:endParaRPr>
        </a:p>
      </dgm:t>
    </dgm:pt>
    <dgm:pt modelId="{7D921F09-8C6E-46BF-B11D-E6E64158D885}" type="parTrans" cxnId="{EB1E9DCD-DD26-43DF-BEB3-7BB5FC55ED25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C3E4F6FD-385A-49A9-BAF6-7107F055B11D}" type="sibTrans" cxnId="{EB1E9DCD-DD26-43DF-BEB3-7BB5FC55ED25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78FC6EEF-0E75-4F5C-9789-65F6770DE543}">
      <dgm:prSet custT="1"/>
      <dgm:spPr/>
      <dgm:t>
        <a:bodyPr/>
        <a:lstStyle/>
        <a:p>
          <a:pPr algn="ctr" rtl="0"/>
          <a:endParaRPr lang="fr-CH" sz="2400" b="0" dirty="0">
            <a:latin typeface="+mn-lt"/>
          </a:endParaRPr>
        </a:p>
      </dgm:t>
    </dgm:pt>
    <dgm:pt modelId="{40A0916A-50A9-463E-ACDE-AF7DA37C4994}" type="parTrans" cxnId="{B19D9A18-EC54-488F-8996-A7B76B236F53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ABBD311E-DF06-4F9D-99AF-E0FA4F4A33F8}" type="sibTrans" cxnId="{B19D9A18-EC54-488F-8996-A7B76B236F53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80C23B33-2380-44D8-94BC-5BDA0D052B72}">
      <dgm:prSet custT="1"/>
      <dgm:spPr/>
      <dgm:t>
        <a:bodyPr/>
        <a:lstStyle/>
        <a:p>
          <a:pPr algn="ctr" rtl="0"/>
          <a:endParaRPr lang="fr-CH" sz="2400" b="0" dirty="0">
            <a:latin typeface="+mn-lt"/>
          </a:endParaRPr>
        </a:p>
      </dgm:t>
    </dgm:pt>
    <dgm:pt modelId="{C230AD2C-3FEB-4D23-8FFC-E51C82FF06AB}" type="parTrans" cxnId="{2734490A-C78A-4769-BD28-D6DB4D36E528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635B02F0-018E-4437-A5B6-F751B93758AF}" type="sibTrans" cxnId="{2734490A-C78A-4769-BD28-D6DB4D36E528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49A3CFEA-D1CD-46C9-AB6F-D44EF4EE5BFC}">
      <dgm:prSet custT="1"/>
      <dgm:spPr/>
      <dgm:t>
        <a:bodyPr/>
        <a:lstStyle/>
        <a:p>
          <a:pPr algn="ctr" rtl="0"/>
          <a:endParaRPr lang="fr-CH" sz="2400" b="0" dirty="0">
            <a:latin typeface="+mn-lt"/>
          </a:endParaRPr>
        </a:p>
      </dgm:t>
    </dgm:pt>
    <dgm:pt modelId="{157006DC-7510-4B6D-8DC9-1656C6C8023A}" type="parTrans" cxnId="{F2EA1653-F6FD-4E19-BC96-7BB4CAECA128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8BCCE7E2-C29A-4CDB-8757-D4F35F4D88FE}" type="sibTrans" cxnId="{F2EA1653-F6FD-4E19-BC96-7BB4CAECA128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846859D5-542D-42DD-B992-1CE1AB773A87}">
      <dgm:prSet custT="1"/>
      <dgm:spPr/>
      <dgm:t>
        <a:bodyPr/>
        <a:lstStyle/>
        <a:p>
          <a:pPr algn="ctr" rtl="0"/>
          <a:endParaRPr lang="fr-CH" sz="2400" b="0" dirty="0">
            <a:latin typeface="+mn-lt"/>
          </a:endParaRPr>
        </a:p>
      </dgm:t>
    </dgm:pt>
    <dgm:pt modelId="{BE09364A-0D8F-404B-835B-272230997961}" type="parTrans" cxnId="{2C093617-F58F-4B03-A149-FC1D60BDC6D1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20579B32-B202-4F8E-8ED7-EC84D784CCB1}" type="sibTrans" cxnId="{2C093617-F58F-4B03-A149-FC1D60BDC6D1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E195FC9D-7376-43E5-8BB6-328EFDD05AC6}">
      <dgm:prSet custT="1"/>
      <dgm:spPr/>
      <dgm:t>
        <a:bodyPr/>
        <a:lstStyle/>
        <a:p>
          <a:pPr algn="ctr" rtl="0"/>
          <a:endParaRPr lang="fr-CH" sz="2400" b="0" dirty="0">
            <a:latin typeface="+mn-lt"/>
          </a:endParaRPr>
        </a:p>
      </dgm:t>
    </dgm:pt>
    <dgm:pt modelId="{549B1DD1-21F3-4D39-9312-75DBA7000982}" type="parTrans" cxnId="{E10F0779-C8F1-431C-A321-1D33623E6F40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9DA15190-1259-48BA-9E70-09908B29706B}" type="sibTrans" cxnId="{E10F0779-C8F1-431C-A321-1D33623E6F40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2C6108DC-7469-41FE-A181-56F3B74AE18F}">
      <dgm:prSet custT="1"/>
      <dgm:spPr/>
      <dgm:t>
        <a:bodyPr/>
        <a:lstStyle/>
        <a:p>
          <a:pPr algn="ctr" rtl="0"/>
          <a:endParaRPr lang="fr-CH" sz="2400" b="0" dirty="0">
            <a:latin typeface="+mn-lt"/>
          </a:endParaRPr>
        </a:p>
      </dgm:t>
    </dgm:pt>
    <dgm:pt modelId="{114CC4E4-C4A1-4372-9124-E624CB2E9CDB}" type="parTrans" cxnId="{B90B86EC-3B38-4EB5-A547-1843C637176A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5C1D7078-4A7A-487B-8642-FC7A65055160}" type="sibTrans" cxnId="{B90B86EC-3B38-4EB5-A547-1843C637176A}">
      <dgm:prSet/>
      <dgm:spPr/>
      <dgm:t>
        <a:bodyPr/>
        <a:lstStyle/>
        <a:p>
          <a:endParaRPr lang="fr-FR" sz="2400" b="0">
            <a:latin typeface="Bahnschrift Light Condensed" panose="020B0502040204020203" pitchFamily="34" charset="0"/>
          </a:endParaRPr>
        </a:p>
      </dgm:t>
    </dgm:pt>
    <dgm:pt modelId="{2D60CCF7-D871-4EF7-A84D-7D9C24FB062E}" type="pres">
      <dgm:prSet presAssocID="{9372E291-AE7D-43C0-82C7-3D6D382391EE}" presName="vert0" presStyleCnt="0">
        <dgm:presLayoutVars>
          <dgm:dir/>
          <dgm:animOne val="branch"/>
          <dgm:animLvl val="lvl"/>
        </dgm:presLayoutVars>
      </dgm:prSet>
      <dgm:spPr/>
    </dgm:pt>
    <dgm:pt modelId="{09BB95D9-1291-4182-87F2-3BB79EDA9EAA}" type="pres">
      <dgm:prSet presAssocID="{8BE8185D-5BF2-491F-8EA6-CF37760D825D}" presName="thickLine" presStyleLbl="alignNode1" presStyleIdx="0" presStyleCnt="7"/>
      <dgm:spPr/>
    </dgm:pt>
    <dgm:pt modelId="{AF4437EF-8FF2-4082-A58F-069001B163C5}" type="pres">
      <dgm:prSet presAssocID="{8BE8185D-5BF2-491F-8EA6-CF37760D825D}" presName="horz1" presStyleCnt="0"/>
      <dgm:spPr/>
    </dgm:pt>
    <dgm:pt modelId="{39134674-851C-418D-86BD-FA0869FFD2A0}" type="pres">
      <dgm:prSet presAssocID="{8BE8185D-5BF2-491F-8EA6-CF37760D825D}" presName="tx1" presStyleLbl="revTx" presStyleIdx="0" presStyleCnt="7"/>
      <dgm:spPr/>
    </dgm:pt>
    <dgm:pt modelId="{ED67751C-5AD5-4163-BB7A-2547F457EC9B}" type="pres">
      <dgm:prSet presAssocID="{8BE8185D-5BF2-491F-8EA6-CF37760D825D}" presName="vert1" presStyleCnt="0"/>
      <dgm:spPr/>
    </dgm:pt>
    <dgm:pt modelId="{6F9E4BE6-A6FF-4948-A2CA-59500DA032FC}" type="pres">
      <dgm:prSet presAssocID="{78FC6EEF-0E75-4F5C-9789-65F6770DE543}" presName="thickLine" presStyleLbl="alignNode1" presStyleIdx="1" presStyleCnt="7"/>
      <dgm:spPr/>
    </dgm:pt>
    <dgm:pt modelId="{5AFD9F6F-EA1D-4F19-8E54-EAD83311352E}" type="pres">
      <dgm:prSet presAssocID="{78FC6EEF-0E75-4F5C-9789-65F6770DE543}" presName="horz1" presStyleCnt="0"/>
      <dgm:spPr/>
    </dgm:pt>
    <dgm:pt modelId="{530A28F5-099E-4AEC-8DC6-20E988499855}" type="pres">
      <dgm:prSet presAssocID="{78FC6EEF-0E75-4F5C-9789-65F6770DE543}" presName="tx1" presStyleLbl="revTx" presStyleIdx="1" presStyleCnt="7"/>
      <dgm:spPr/>
    </dgm:pt>
    <dgm:pt modelId="{3943DC7E-4F43-4D56-9D28-B3619C7FB468}" type="pres">
      <dgm:prSet presAssocID="{78FC6EEF-0E75-4F5C-9789-65F6770DE543}" presName="vert1" presStyleCnt="0"/>
      <dgm:spPr/>
    </dgm:pt>
    <dgm:pt modelId="{C0B31078-C744-44CA-89B1-D3111D595BF2}" type="pres">
      <dgm:prSet presAssocID="{80C23B33-2380-44D8-94BC-5BDA0D052B72}" presName="thickLine" presStyleLbl="alignNode1" presStyleIdx="2" presStyleCnt="7"/>
      <dgm:spPr/>
    </dgm:pt>
    <dgm:pt modelId="{2C08B0A1-709B-4350-9822-CECED9FE3E10}" type="pres">
      <dgm:prSet presAssocID="{80C23B33-2380-44D8-94BC-5BDA0D052B72}" presName="horz1" presStyleCnt="0"/>
      <dgm:spPr/>
    </dgm:pt>
    <dgm:pt modelId="{6AEE0C5F-520E-4827-B5AB-D35035480C3F}" type="pres">
      <dgm:prSet presAssocID="{80C23B33-2380-44D8-94BC-5BDA0D052B72}" presName="tx1" presStyleLbl="revTx" presStyleIdx="2" presStyleCnt="7"/>
      <dgm:spPr/>
    </dgm:pt>
    <dgm:pt modelId="{9FD888B0-564B-4D0D-8598-E62D686D4366}" type="pres">
      <dgm:prSet presAssocID="{80C23B33-2380-44D8-94BC-5BDA0D052B72}" presName="vert1" presStyleCnt="0"/>
      <dgm:spPr/>
    </dgm:pt>
    <dgm:pt modelId="{57437F22-F7E6-49F1-A4ED-66849ACDCA0A}" type="pres">
      <dgm:prSet presAssocID="{49A3CFEA-D1CD-46C9-AB6F-D44EF4EE5BFC}" presName="thickLine" presStyleLbl="alignNode1" presStyleIdx="3" presStyleCnt="7"/>
      <dgm:spPr/>
    </dgm:pt>
    <dgm:pt modelId="{FC5E7575-857D-4689-A977-8047DEB7CCF9}" type="pres">
      <dgm:prSet presAssocID="{49A3CFEA-D1CD-46C9-AB6F-D44EF4EE5BFC}" presName="horz1" presStyleCnt="0"/>
      <dgm:spPr/>
    </dgm:pt>
    <dgm:pt modelId="{DC8D180E-74DF-4864-A47D-59F6B2596013}" type="pres">
      <dgm:prSet presAssocID="{49A3CFEA-D1CD-46C9-AB6F-D44EF4EE5BFC}" presName="tx1" presStyleLbl="revTx" presStyleIdx="3" presStyleCnt="7"/>
      <dgm:spPr/>
    </dgm:pt>
    <dgm:pt modelId="{FED1946E-CF7C-4635-83A8-47E223250A81}" type="pres">
      <dgm:prSet presAssocID="{49A3CFEA-D1CD-46C9-AB6F-D44EF4EE5BFC}" presName="vert1" presStyleCnt="0"/>
      <dgm:spPr/>
    </dgm:pt>
    <dgm:pt modelId="{B8AB2E82-C380-41FA-B648-9EE06E2D0E38}" type="pres">
      <dgm:prSet presAssocID="{846859D5-542D-42DD-B992-1CE1AB773A87}" presName="thickLine" presStyleLbl="alignNode1" presStyleIdx="4" presStyleCnt="7"/>
      <dgm:spPr/>
    </dgm:pt>
    <dgm:pt modelId="{688620A2-6E9B-4EAD-B5F8-9C6A983BA22F}" type="pres">
      <dgm:prSet presAssocID="{846859D5-542D-42DD-B992-1CE1AB773A87}" presName="horz1" presStyleCnt="0"/>
      <dgm:spPr/>
    </dgm:pt>
    <dgm:pt modelId="{BD4CD030-4968-4F89-83B2-368237F279D3}" type="pres">
      <dgm:prSet presAssocID="{846859D5-542D-42DD-B992-1CE1AB773A87}" presName="tx1" presStyleLbl="revTx" presStyleIdx="4" presStyleCnt="7"/>
      <dgm:spPr/>
    </dgm:pt>
    <dgm:pt modelId="{83A6644B-47B9-411A-B5E3-0BEAEBBE46D8}" type="pres">
      <dgm:prSet presAssocID="{846859D5-542D-42DD-B992-1CE1AB773A87}" presName="vert1" presStyleCnt="0"/>
      <dgm:spPr/>
    </dgm:pt>
    <dgm:pt modelId="{615B29C5-73E8-416A-9DC0-02EB4BEFF971}" type="pres">
      <dgm:prSet presAssocID="{E195FC9D-7376-43E5-8BB6-328EFDD05AC6}" presName="thickLine" presStyleLbl="alignNode1" presStyleIdx="5" presStyleCnt="7"/>
      <dgm:spPr/>
    </dgm:pt>
    <dgm:pt modelId="{08FA00D9-34F2-47DC-98E8-CA2DCD865430}" type="pres">
      <dgm:prSet presAssocID="{E195FC9D-7376-43E5-8BB6-328EFDD05AC6}" presName="horz1" presStyleCnt="0"/>
      <dgm:spPr/>
    </dgm:pt>
    <dgm:pt modelId="{C070AAD5-0977-4364-BEDA-40FB72F2EB3A}" type="pres">
      <dgm:prSet presAssocID="{E195FC9D-7376-43E5-8BB6-328EFDD05AC6}" presName="tx1" presStyleLbl="revTx" presStyleIdx="5" presStyleCnt="7"/>
      <dgm:spPr/>
    </dgm:pt>
    <dgm:pt modelId="{6FE637F8-2CF8-4A4C-B7A1-FC5B92ABEA59}" type="pres">
      <dgm:prSet presAssocID="{E195FC9D-7376-43E5-8BB6-328EFDD05AC6}" presName="vert1" presStyleCnt="0"/>
      <dgm:spPr/>
    </dgm:pt>
    <dgm:pt modelId="{D6756264-9162-450F-BCB5-064A36C816E4}" type="pres">
      <dgm:prSet presAssocID="{2C6108DC-7469-41FE-A181-56F3B74AE18F}" presName="thickLine" presStyleLbl="alignNode1" presStyleIdx="6" presStyleCnt="7"/>
      <dgm:spPr/>
    </dgm:pt>
    <dgm:pt modelId="{0A746323-C694-42E1-9257-81FD60C366EB}" type="pres">
      <dgm:prSet presAssocID="{2C6108DC-7469-41FE-A181-56F3B74AE18F}" presName="horz1" presStyleCnt="0"/>
      <dgm:spPr/>
    </dgm:pt>
    <dgm:pt modelId="{5A88B10D-6A38-4D12-83E8-6389B1DEFC15}" type="pres">
      <dgm:prSet presAssocID="{2C6108DC-7469-41FE-A181-56F3B74AE18F}" presName="tx1" presStyleLbl="revTx" presStyleIdx="6" presStyleCnt="7"/>
      <dgm:spPr/>
    </dgm:pt>
    <dgm:pt modelId="{F96C9062-BD72-41B0-BED4-EBCE96811A29}" type="pres">
      <dgm:prSet presAssocID="{2C6108DC-7469-41FE-A181-56F3B74AE18F}" presName="vert1" presStyleCnt="0"/>
      <dgm:spPr/>
    </dgm:pt>
  </dgm:ptLst>
  <dgm:cxnLst>
    <dgm:cxn modelId="{196B3D07-4166-4485-B8E1-019929820D66}" type="presOf" srcId="{78FC6EEF-0E75-4F5C-9789-65F6770DE543}" destId="{530A28F5-099E-4AEC-8DC6-20E988499855}" srcOrd="0" destOrd="0" presId="urn:microsoft.com/office/officeart/2008/layout/LinedList"/>
    <dgm:cxn modelId="{2734490A-C78A-4769-BD28-D6DB4D36E528}" srcId="{9372E291-AE7D-43C0-82C7-3D6D382391EE}" destId="{80C23B33-2380-44D8-94BC-5BDA0D052B72}" srcOrd="2" destOrd="0" parTransId="{C230AD2C-3FEB-4D23-8FFC-E51C82FF06AB}" sibTransId="{635B02F0-018E-4437-A5B6-F751B93758AF}"/>
    <dgm:cxn modelId="{2C093617-F58F-4B03-A149-FC1D60BDC6D1}" srcId="{9372E291-AE7D-43C0-82C7-3D6D382391EE}" destId="{846859D5-542D-42DD-B992-1CE1AB773A87}" srcOrd="4" destOrd="0" parTransId="{BE09364A-0D8F-404B-835B-272230997961}" sibTransId="{20579B32-B202-4F8E-8ED7-EC84D784CCB1}"/>
    <dgm:cxn modelId="{B19D9A18-EC54-488F-8996-A7B76B236F53}" srcId="{9372E291-AE7D-43C0-82C7-3D6D382391EE}" destId="{78FC6EEF-0E75-4F5C-9789-65F6770DE543}" srcOrd="1" destOrd="0" parTransId="{40A0916A-50A9-463E-ACDE-AF7DA37C4994}" sibTransId="{ABBD311E-DF06-4F9D-99AF-E0FA4F4A33F8}"/>
    <dgm:cxn modelId="{BB530A70-FCDB-4E0D-8571-32B946566415}" type="presOf" srcId="{E195FC9D-7376-43E5-8BB6-328EFDD05AC6}" destId="{C070AAD5-0977-4364-BEDA-40FB72F2EB3A}" srcOrd="0" destOrd="0" presId="urn:microsoft.com/office/officeart/2008/layout/LinedList"/>
    <dgm:cxn modelId="{F2EA1653-F6FD-4E19-BC96-7BB4CAECA128}" srcId="{9372E291-AE7D-43C0-82C7-3D6D382391EE}" destId="{49A3CFEA-D1CD-46C9-AB6F-D44EF4EE5BFC}" srcOrd="3" destOrd="0" parTransId="{157006DC-7510-4B6D-8DC9-1656C6C8023A}" sibTransId="{8BCCE7E2-C29A-4CDB-8757-D4F35F4D88FE}"/>
    <dgm:cxn modelId="{E10F0779-C8F1-431C-A321-1D33623E6F40}" srcId="{9372E291-AE7D-43C0-82C7-3D6D382391EE}" destId="{E195FC9D-7376-43E5-8BB6-328EFDD05AC6}" srcOrd="5" destOrd="0" parTransId="{549B1DD1-21F3-4D39-9312-75DBA7000982}" sibTransId="{9DA15190-1259-48BA-9E70-09908B29706B}"/>
    <dgm:cxn modelId="{23AD0982-FCFB-46B0-8A62-1E699BEE9AE6}" type="presOf" srcId="{80C23B33-2380-44D8-94BC-5BDA0D052B72}" destId="{6AEE0C5F-520E-4827-B5AB-D35035480C3F}" srcOrd="0" destOrd="0" presId="urn:microsoft.com/office/officeart/2008/layout/LinedList"/>
    <dgm:cxn modelId="{FAB19291-7E9D-4AE2-ACFD-373C4F1E2250}" type="presOf" srcId="{2C6108DC-7469-41FE-A181-56F3B74AE18F}" destId="{5A88B10D-6A38-4D12-83E8-6389B1DEFC15}" srcOrd="0" destOrd="0" presId="urn:microsoft.com/office/officeart/2008/layout/LinedList"/>
    <dgm:cxn modelId="{B807CFA8-8D47-4B89-A0AB-DD10323167DC}" type="presOf" srcId="{8BE8185D-5BF2-491F-8EA6-CF37760D825D}" destId="{39134674-851C-418D-86BD-FA0869FFD2A0}" srcOrd="0" destOrd="0" presId="urn:microsoft.com/office/officeart/2008/layout/LinedList"/>
    <dgm:cxn modelId="{43216DC5-92D0-4821-9349-200540370AFA}" type="presOf" srcId="{846859D5-542D-42DD-B992-1CE1AB773A87}" destId="{BD4CD030-4968-4F89-83B2-368237F279D3}" srcOrd="0" destOrd="0" presId="urn:microsoft.com/office/officeart/2008/layout/LinedList"/>
    <dgm:cxn modelId="{EB1E9DCD-DD26-43DF-BEB3-7BB5FC55ED25}" srcId="{9372E291-AE7D-43C0-82C7-3D6D382391EE}" destId="{8BE8185D-5BF2-491F-8EA6-CF37760D825D}" srcOrd="0" destOrd="0" parTransId="{7D921F09-8C6E-46BF-B11D-E6E64158D885}" sibTransId="{C3E4F6FD-385A-49A9-BAF6-7107F055B11D}"/>
    <dgm:cxn modelId="{D5929EE2-44DF-45D9-BE05-CE820F65DAD5}" type="presOf" srcId="{49A3CFEA-D1CD-46C9-AB6F-D44EF4EE5BFC}" destId="{DC8D180E-74DF-4864-A47D-59F6B2596013}" srcOrd="0" destOrd="0" presId="urn:microsoft.com/office/officeart/2008/layout/LinedList"/>
    <dgm:cxn modelId="{6A0848E9-124A-477F-959F-094BA3A970A3}" type="presOf" srcId="{9372E291-AE7D-43C0-82C7-3D6D382391EE}" destId="{2D60CCF7-D871-4EF7-A84D-7D9C24FB062E}" srcOrd="0" destOrd="0" presId="urn:microsoft.com/office/officeart/2008/layout/LinedList"/>
    <dgm:cxn modelId="{B90B86EC-3B38-4EB5-A547-1843C637176A}" srcId="{9372E291-AE7D-43C0-82C7-3D6D382391EE}" destId="{2C6108DC-7469-41FE-A181-56F3B74AE18F}" srcOrd="6" destOrd="0" parTransId="{114CC4E4-C4A1-4372-9124-E624CB2E9CDB}" sibTransId="{5C1D7078-4A7A-487B-8642-FC7A65055160}"/>
    <dgm:cxn modelId="{169EB83E-7E60-49F4-A51C-FF0CCC3E7DEB}" type="presParOf" srcId="{2D60CCF7-D871-4EF7-A84D-7D9C24FB062E}" destId="{09BB95D9-1291-4182-87F2-3BB79EDA9EAA}" srcOrd="0" destOrd="0" presId="urn:microsoft.com/office/officeart/2008/layout/LinedList"/>
    <dgm:cxn modelId="{5485CFF9-88B6-4F17-B1CE-D8A8A709CB2F}" type="presParOf" srcId="{2D60CCF7-D871-4EF7-A84D-7D9C24FB062E}" destId="{AF4437EF-8FF2-4082-A58F-069001B163C5}" srcOrd="1" destOrd="0" presId="urn:microsoft.com/office/officeart/2008/layout/LinedList"/>
    <dgm:cxn modelId="{4B484F52-FDB5-4056-9A97-4643B16E61A5}" type="presParOf" srcId="{AF4437EF-8FF2-4082-A58F-069001B163C5}" destId="{39134674-851C-418D-86BD-FA0869FFD2A0}" srcOrd="0" destOrd="0" presId="urn:microsoft.com/office/officeart/2008/layout/LinedList"/>
    <dgm:cxn modelId="{8EE049E6-C288-4D82-95B5-C862AB1AF219}" type="presParOf" srcId="{AF4437EF-8FF2-4082-A58F-069001B163C5}" destId="{ED67751C-5AD5-4163-BB7A-2547F457EC9B}" srcOrd="1" destOrd="0" presId="urn:microsoft.com/office/officeart/2008/layout/LinedList"/>
    <dgm:cxn modelId="{24B96436-83FC-40B7-90B4-96E9F083AE5B}" type="presParOf" srcId="{2D60CCF7-D871-4EF7-A84D-7D9C24FB062E}" destId="{6F9E4BE6-A6FF-4948-A2CA-59500DA032FC}" srcOrd="2" destOrd="0" presId="urn:microsoft.com/office/officeart/2008/layout/LinedList"/>
    <dgm:cxn modelId="{9A46ED87-3FE8-4411-8785-FD1A5F80EFB0}" type="presParOf" srcId="{2D60CCF7-D871-4EF7-A84D-7D9C24FB062E}" destId="{5AFD9F6F-EA1D-4F19-8E54-EAD83311352E}" srcOrd="3" destOrd="0" presId="urn:microsoft.com/office/officeart/2008/layout/LinedList"/>
    <dgm:cxn modelId="{A3AE5DFB-1602-40E4-AA88-2BAF93EB1068}" type="presParOf" srcId="{5AFD9F6F-EA1D-4F19-8E54-EAD83311352E}" destId="{530A28F5-099E-4AEC-8DC6-20E988499855}" srcOrd="0" destOrd="0" presId="urn:microsoft.com/office/officeart/2008/layout/LinedList"/>
    <dgm:cxn modelId="{9BBD74AC-F29A-4EE5-B480-6DDA8E91E730}" type="presParOf" srcId="{5AFD9F6F-EA1D-4F19-8E54-EAD83311352E}" destId="{3943DC7E-4F43-4D56-9D28-B3619C7FB468}" srcOrd="1" destOrd="0" presId="urn:microsoft.com/office/officeart/2008/layout/LinedList"/>
    <dgm:cxn modelId="{53B9CB65-8C21-43B2-B436-2AAC1DF935D9}" type="presParOf" srcId="{2D60CCF7-D871-4EF7-A84D-7D9C24FB062E}" destId="{C0B31078-C744-44CA-89B1-D3111D595BF2}" srcOrd="4" destOrd="0" presId="urn:microsoft.com/office/officeart/2008/layout/LinedList"/>
    <dgm:cxn modelId="{60864604-5EC5-43E8-BE65-01CBD762EBB1}" type="presParOf" srcId="{2D60CCF7-D871-4EF7-A84D-7D9C24FB062E}" destId="{2C08B0A1-709B-4350-9822-CECED9FE3E10}" srcOrd="5" destOrd="0" presId="urn:microsoft.com/office/officeart/2008/layout/LinedList"/>
    <dgm:cxn modelId="{3F8F9180-89F6-471E-A042-D51E68D3BA62}" type="presParOf" srcId="{2C08B0A1-709B-4350-9822-CECED9FE3E10}" destId="{6AEE0C5F-520E-4827-B5AB-D35035480C3F}" srcOrd="0" destOrd="0" presId="urn:microsoft.com/office/officeart/2008/layout/LinedList"/>
    <dgm:cxn modelId="{15C1B59A-C5A6-4DAF-AAA2-D9327355ED38}" type="presParOf" srcId="{2C08B0A1-709B-4350-9822-CECED9FE3E10}" destId="{9FD888B0-564B-4D0D-8598-E62D686D4366}" srcOrd="1" destOrd="0" presId="urn:microsoft.com/office/officeart/2008/layout/LinedList"/>
    <dgm:cxn modelId="{858C58EB-B470-4198-9C60-8485B7032C24}" type="presParOf" srcId="{2D60CCF7-D871-4EF7-A84D-7D9C24FB062E}" destId="{57437F22-F7E6-49F1-A4ED-66849ACDCA0A}" srcOrd="6" destOrd="0" presId="urn:microsoft.com/office/officeart/2008/layout/LinedList"/>
    <dgm:cxn modelId="{BF872850-455F-48AB-B653-AA3F08D1AC4C}" type="presParOf" srcId="{2D60CCF7-D871-4EF7-A84D-7D9C24FB062E}" destId="{FC5E7575-857D-4689-A977-8047DEB7CCF9}" srcOrd="7" destOrd="0" presId="urn:microsoft.com/office/officeart/2008/layout/LinedList"/>
    <dgm:cxn modelId="{1592A611-7281-4A8A-8DEA-6E9DEB500A1C}" type="presParOf" srcId="{FC5E7575-857D-4689-A977-8047DEB7CCF9}" destId="{DC8D180E-74DF-4864-A47D-59F6B2596013}" srcOrd="0" destOrd="0" presId="urn:microsoft.com/office/officeart/2008/layout/LinedList"/>
    <dgm:cxn modelId="{F5CE3080-6423-4AA1-8918-0245E34405FF}" type="presParOf" srcId="{FC5E7575-857D-4689-A977-8047DEB7CCF9}" destId="{FED1946E-CF7C-4635-83A8-47E223250A81}" srcOrd="1" destOrd="0" presId="urn:microsoft.com/office/officeart/2008/layout/LinedList"/>
    <dgm:cxn modelId="{1AB44F7D-0CEB-4275-9748-872F16575D5F}" type="presParOf" srcId="{2D60CCF7-D871-4EF7-A84D-7D9C24FB062E}" destId="{B8AB2E82-C380-41FA-B648-9EE06E2D0E38}" srcOrd="8" destOrd="0" presId="urn:microsoft.com/office/officeart/2008/layout/LinedList"/>
    <dgm:cxn modelId="{6026E50B-B503-4259-8950-D7A323AB510C}" type="presParOf" srcId="{2D60CCF7-D871-4EF7-A84D-7D9C24FB062E}" destId="{688620A2-6E9B-4EAD-B5F8-9C6A983BA22F}" srcOrd="9" destOrd="0" presId="urn:microsoft.com/office/officeart/2008/layout/LinedList"/>
    <dgm:cxn modelId="{FFF27B47-1661-40D8-9BBF-337F51417BF1}" type="presParOf" srcId="{688620A2-6E9B-4EAD-B5F8-9C6A983BA22F}" destId="{BD4CD030-4968-4F89-83B2-368237F279D3}" srcOrd="0" destOrd="0" presId="urn:microsoft.com/office/officeart/2008/layout/LinedList"/>
    <dgm:cxn modelId="{38F44B95-AFC7-467A-9C39-E03F36B15321}" type="presParOf" srcId="{688620A2-6E9B-4EAD-B5F8-9C6A983BA22F}" destId="{83A6644B-47B9-411A-B5E3-0BEAEBBE46D8}" srcOrd="1" destOrd="0" presId="urn:microsoft.com/office/officeart/2008/layout/LinedList"/>
    <dgm:cxn modelId="{C63999EA-0FA1-4D8A-B8D4-4147E459BE6C}" type="presParOf" srcId="{2D60CCF7-D871-4EF7-A84D-7D9C24FB062E}" destId="{615B29C5-73E8-416A-9DC0-02EB4BEFF971}" srcOrd="10" destOrd="0" presId="urn:microsoft.com/office/officeart/2008/layout/LinedList"/>
    <dgm:cxn modelId="{7AC0E1A5-6C16-4D1F-B518-0A4B5426ED23}" type="presParOf" srcId="{2D60CCF7-D871-4EF7-A84D-7D9C24FB062E}" destId="{08FA00D9-34F2-47DC-98E8-CA2DCD865430}" srcOrd="11" destOrd="0" presId="urn:microsoft.com/office/officeart/2008/layout/LinedList"/>
    <dgm:cxn modelId="{1C4DA631-A0DA-4A96-B2A6-AB7B96D7A315}" type="presParOf" srcId="{08FA00D9-34F2-47DC-98E8-CA2DCD865430}" destId="{C070AAD5-0977-4364-BEDA-40FB72F2EB3A}" srcOrd="0" destOrd="0" presId="urn:microsoft.com/office/officeart/2008/layout/LinedList"/>
    <dgm:cxn modelId="{6323F905-68C8-4390-A60B-1D0065D194EF}" type="presParOf" srcId="{08FA00D9-34F2-47DC-98E8-CA2DCD865430}" destId="{6FE637F8-2CF8-4A4C-B7A1-FC5B92ABEA59}" srcOrd="1" destOrd="0" presId="urn:microsoft.com/office/officeart/2008/layout/LinedList"/>
    <dgm:cxn modelId="{1847B066-F75B-49B0-AE96-CBF7AD8984D2}" type="presParOf" srcId="{2D60CCF7-D871-4EF7-A84D-7D9C24FB062E}" destId="{D6756264-9162-450F-BCB5-064A36C816E4}" srcOrd="12" destOrd="0" presId="urn:microsoft.com/office/officeart/2008/layout/LinedList"/>
    <dgm:cxn modelId="{15F397C8-58D0-441E-9AE9-C00FFF30C6AE}" type="presParOf" srcId="{2D60CCF7-D871-4EF7-A84D-7D9C24FB062E}" destId="{0A746323-C694-42E1-9257-81FD60C366EB}" srcOrd="13" destOrd="0" presId="urn:microsoft.com/office/officeart/2008/layout/LinedList"/>
    <dgm:cxn modelId="{1E793CB8-1E80-4538-AFDF-73D30C0DC0C2}" type="presParOf" srcId="{0A746323-C694-42E1-9257-81FD60C366EB}" destId="{5A88B10D-6A38-4D12-83E8-6389B1DEFC15}" srcOrd="0" destOrd="0" presId="urn:microsoft.com/office/officeart/2008/layout/LinedList"/>
    <dgm:cxn modelId="{4E8838BD-2838-475E-A2A2-D1385B90C56C}" type="presParOf" srcId="{0A746323-C694-42E1-9257-81FD60C366EB}" destId="{F96C9062-BD72-41B0-BED4-EBCE96811A29}" srcOrd="1" destOrd="0" presId="urn:microsoft.com/office/officeart/2008/layout/Lined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BB95D9-1291-4182-87F2-3BB79EDA9EAA}">
      <dsp:nvSpPr>
        <dsp:cNvPr id="0" name=""/>
        <dsp:cNvSpPr/>
      </dsp:nvSpPr>
      <dsp:spPr>
        <a:xfrm>
          <a:off x="0" y="583"/>
          <a:ext cx="8353221" cy="0"/>
        </a:xfrm>
        <a:prstGeom prst="lin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134674-851C-418D-86BD-FA0869FFD2A0}">
      <dsp:nvSpPr>
        <dsp:cNvPr id="0" name=""/>
        <dsp:cNvSpPr/>
      </dsp:nvSpPr>
      <dsp:spPr>
        <a:xfrm>
          <a:off x="0" y="583"/>
          <a:ext cx="8353221" cy="682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H" sz="2400" b="0" kern="1200" dirty="0">
            <a:latin typeface="+mn-lt"/>
          </a:endParaRPr>
        </a:p>
      </dsp:txBody>
      <dsp:txXfrm>
        <a:off x="0" y="583"/>
        <a:ext cx="8353221" cy="682660"/>
      </dsp:txXfrm>
    </dsp:sp>
    <dsp:sp modelId="{6F9E4BE6-A6FF-4948-A2CA-59500DA032FC}">
      <dsp:nvSpPr>
        <dsp:cNvPr id="0" name=""/>
        <dsp:cNvSpPr/>
      </dsp:nvSpPr>
      <dsp:spPr>
        <a:xfrm>
          <a:off x="0" y="683243"/>
          <a:ext cx="8353221" cy="0"/>
        </a:xfrm>
        <a:prstGeom prst="line">
          <a:avLst/>
        </a:prstGeom>
        <a:solidFill>
          <a:schemeClr val="accent1">
            <a:shade val="80000"/>
            <a:hueOff val="52616"/>
            <a:satOff val="-3910"/>
            <a:lumOff val="5089"/>
            <a:alphaOff val="0"/>
          </a:schemeClr>
        </a:solidFill>
        <a:ln w="12700" cap="flat" cmpd="sng" algn="ctr">
          <a:solidFill>
            <a:schemeClr val="accent1">
              <a:shade val="80000"/>
              <a:hueOff val="52616"/>
              <a:satOff val="-3910"/>
              <a:lumOff val="50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0A28F5-099E-4AEC-8DC6-20E988499855}">
      <dsp:nvSpPr>
        <dsp:cNvPr id="0" name=""/>
        <dsp:cNvSpPr/>
      </dsp:nvSpPr>
      <dsp:spPr>
        <a:xfrm>
          <a:off x="0" y="683243"/>
          <a:ext cx="8353221" cy="682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H" sz="2400" b="0" kern="1200" dirty="0">
            <a:latin typeface="+mn-lt"/>
          </a:endParaRPr>
        </a:p>
      </dsp:txBody>
      <dsp:txXfrm>
        <a:off x="0" y="683243"/>
        <a:ext cx="8353221" cy="682660"/>
      </dsp:txXfrm>
    </dsp:sp>
    <dsp:sp modelId="{C0B31078-C744-44CA-89B1-D3111D595BF2}">
      <dsp:nvSpPr>
        <dsp:cNvPr id="0" name=""/>
        <dsp:cNvSpPr/>
      </dsp:nvSpPr>
      <dsp:spPr>
        <a:xfrm>
          <a:off x="0" y="1365904"/>
          <a:ext cx="8353221" cy="0"/>
        </a:xfrm>
        <a:prstGeom prst="line">
          <a:avLst/>
        </a:prstGeom>
        <a:solidFill>
          <a:schemeClr val="accent1">
            <a:shade val="80000"/>
            <a:hueOff val="105231"/>
            <a:satOff val="-7819"/>
            <a:lumOff val="10179"/>
            <a:alphaOff val="0"/>
          </a:schemeClr>
        </a:solidFill>
        <a:ln w="12700" cap="flat" cmpd="sng" algn="ctr">
          <a:solidFill>
            <a:schemeClr val="accent1">
              <a:shade val="80000"/>
              <a:hueOff val="105231"/>
              <a:satOff val="-7819"/>
              <a:lumOff val="101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EE0C5F-520E-4827-B5AB-D35035480C3F}">
      <dsp:nvSpPr>
        <dsp:cNvPr id="0" name=""/>
        <dsp:cNvSpPr/>
      </dsp:nvSpPr>
      <dsp:spPr>
        <a:xfrm>
          <a:off x="0" y="1365904"/>
          <a:ext cx="8353221" cy="682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H" sz="2400" b="0" kern="1200" dirty="0">
            <a:latin typeface="+mn-lt"/>
          </a:endParaRPr>
        </a:p>
      </dsp:txBody>
      <dsp:txXfrm>
        <a:off x="0" y="1365904"/>
        <a:ext cx="8353221" cy="682660"/>
      </dsp:txXfrm>
    </dsp:sp>
    <dsp:sp modelId="{57437F22-F7E6-49F1-A4ED-66849ACDCA0A}">
      <dsp:nvSpPr>
        <dsp:cNvPr id="0" name=""/>
        <dsp:cNvSpPr/>
      </dsp:nvSpPr>
      <dsp:spPr>
        <a:xfrm>
          <a:off x="0" y="2048564"/>
          <a:ext cx="8353221" cy="0"/>
        </a:xfrm>
        <a:prstGeom prst="line">
          <a:avLst/>
        </a:prstGeom>
        <a:solidFill>
          <a:schemeClr val="accent1">
            <a:shade val="80000"/>
            <a:hueOff val="157847"/>
            <a:satOff val="-11729"/>
            <a:lumOff val="15268"/>
            <a:alphaOff val="0"/>
          </a:schemeClr>
        </a:solidFill>
        <a:ln w="12700" cap="flat" cmpd="sng" algn="ctr">
          <a:solidFill>
            <a:schemeClr val="accent1">
              <a:shade val="80000"/>
              <a:hueOff val="157847"/>
              <a:satOff val="-11729"/>
              <a:lumOff val="1526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8D180E-74DF-4864-A47D-59F6B2596013}">
      <dsp:nvSpPr>
        <dsp:cNvPr id="0" name=""/>
        <dsp:cNvSpPr/>
      </dsp:nvSpPr>
      <dsp:spPr>
        <a:xfrm>
          <a:off x="0" y="2048564"/>
          <a:ext cx="8353221" cy="682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H" sz="2400" b="0" kern="1200" dirty="0">
            <a:latin typeface="+mn-lt"/>
          </a:endParaRPr>
        </a:p>
      </dsp:txBody>
      <dsp:txXfrm>
        <a:off x="0" y="2048564"/>
        <a:ext cx="8353221" cy="682660"/>
      </dsp:txXfrm>
    </dsp:sp>
    <dsp:sp modelId="{B8AB2E82-C380-41FA-B648-9EE06E2D0E38}">
      <dsp:nvSpPr>
        <dsp:cNvPr id="0" name=""/>
        <dsp:cNvSpPr/>
      </dsp:nvSpPr>
      <dsp:spPr>
        <a:xfrm>
          <a:off x="0" y="2731224"/>
          <a:ext cx="8353221" cy="0"/>
        </a:xfrm>
        <a:prstGeom prst="line">
          <a:avLst/>
        </a:prstGeom>
        <a:solidFill>
          <a:schemeClr val="accent1">
            <a:shade val="80000"/>
            <a:hueOff val="210462"/>
            <a:satOff val="-15639"/>
            <a:lumOff val="20357"/>
            <a:alphaOff val="0"/>
          </a:schemeClr>
        </a:solidFill>
        <a:ln w="12700" cap="flat" cmpd="sng" algn="ctr">
          <a:solidFill>
            <a:schemeClr val="accent1">
              <a:shade val="80000"/>
              <a:hueOff val="210462"/>
              <a:satOff val="-15639"/>
              <a:lumOff val="203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4CD030-4968-4F89-83B2-368237F279D3}">
      <dsp:nvSpPr>
        <dsp:cNvPr id="0" name=""/>
        <dsp:cNvSpPr/>
      </dsp:nvSpPr>
      <dsp:spPr>
        <a:xfrm>
          <a:off x="0" y="2731224"/>
          <a:ext cx="8353221" cy="682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H" sz="2400" b="0" kern="1200" dirty="0">
            <a:latin typeface="+mn-lt"/>
          </a:endParaRPr>
        </a:p>
      </dsp:txBody>
      <dsp:txXfrm>
        <a:off x="0" y="2731224"/>
        <a:ext cx="8353221" cy="682660"/>
      </dsp:txXfrm>
    </dsp:sp>
    <dsp:sp modelId="{615B29C5-73E8-416A-9DC0-02EB4BEFF971}">
      <dsp:nvSpPr>
        <dsp:cNvPr id="0" name=""/>
        <dsp:cNvSpPr/>
      </dsp:nvSpPr>
      <dsp:spPr>
        <a:xfrm>
          <a:off x="0" y="3413884"/>
          <a:ext cx="8353221" cy="0"/>
        </a:xfrm>
        <a:prstGeom prst="line">
          <a:avLst/>
        </a:prstGeom>
        <a:solidFill>
          <a:schemeClr val="accent1">
            <a:shade val="80000"/>
            <a:hueOff val="263078"/>
            <a:satOff val="-19548"/>
            <a:lumOff val="25447"/>
            <a:alphaOff val="0"/>
          </a:schemeClr>
        </a:solidFill>
        <a:ln w="12700" cap="flat" cmpd="sng" algn="ctr">
          <a:solidFill>
            <a:schemeClr val="accent1">
              <a:shade val="80000"/>
              <a:hueOff val="263078"/>
              <a:satOff val="-19548"/>
              <a:lumOff val="254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70AAD5-0977-4364-BEDA-40FB72F2EB3A}">
      <dsp:nvSpPr>
        <dsp:cNvPr id="0" name=""/>
        <dsp:cNvSpPr/>
      </dsp:nvSpPr>
      <dsp:spPr>
        <a:xfrm>
          <a:off x="0" y="3413884"/>
          <a:ext cx="8353221" cy="682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H" sz="2400" b="0" kern="1200" dirty="0">
            <a:latin typeface="+mn-lt"/>
          </a:endParaRPr>
        </a:p>
      </dsp:txBody>
      <dsp:txXfrm>
        <a:off x="0" y="3413884"/>
        <a:ext cx="8353221" cy="682660"/>
      </dsp:txXfrm>
    </dsp:sp>
    <dsp:sp modelId="{D6756264-9162-450F-BCB5-064A36C816E4}">
      <dsp:nvSpPr>
        <dsp:cNvPr id="0" name=""/>
        <dsp:cNvSpPr/>
      </dsp:nvSpPr>
      <dsp:spPr>
        <a:xfrm>
          <a:off x="0" y="4096545"/>
          <a:ext cx="8353221" cy="0"/>
        </a:xfrm>
        <a:prstGeom prst="line">
          <a:avLst/>
        </a:prstGeom>
        <a:solidFill>
          <a:schemeClr val="accent1">
            <a:shade val="80000"/>
            <a:hueOff val="315693"/>
            <a:satOff val="-23458"/>
            <a:lumOff val="30536"/>
            <a:alphaOff val="0"/>
          </a:schemeClr>
        </a:solidFill>
        <a:ln w="12700" cap="flat" cmpd="sng" algn="ctr">
          <a:solidFill>
            <a:schemeClr val="accent1">
              <a:shade val="80000"/>
              <a:hueOff val="315693"/>
              <a:satOff val="-23458"/>
              <a:lumOff val="3053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88B10D-6A38-4D12-83E8-6389B1DEFC15}">
      <dsp:nvSpPr>
        <dsp:cNvPr id="0" name=""/>
        <dsp:cNvSpPr/>
      </dsp:nvSpPr>
      <dsp:spPr>
        <a:xfrm>
          <a:off x="0" y="4096545"/>
          <a:ext cx="8353221" cy="682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H" sz="2400" b="0" kern="1200" dirty="0">
            <a:latin typeface="+mn-lt"/>
          </a:endParaRPr>
        </a:p>
      </dsp:txBody>
      <dsp:txXfrm>
        <a:off x="0" y="4096545"/>
        <a:ext cx="8353221" cy="6826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crdownload>
</file>

<file path=ppt/media/image36.png>
</file>

<file path=ppt/media/image37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5F1A05-98CD-4ACA-96B8-0EB668DDC894}" type="datetime1">
              <a:rPr lang="fr-FR" smtClean="0"/>
              <a:pPr/>
              <a:t>11/06/2022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dirty="0"/>
              <a:t>Modifier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649DAF-093F-4482-AA38-346E9A2DEE9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56813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7655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21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6778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4531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18378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827979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0675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7290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0453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73983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fr-FR" smtClean="0"/>
              <a:t>20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34891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7271C2-217A-E213-A345-C4BAF7B10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DDAFA98-FB27-542D-3FF4-9522506333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24365C2-A123-B3F2-EEEC-5CDE8BE57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6/11/2022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9A28E86-216D-1667-8EF8-29FE02164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FA5465-A128-19FB-591E-A9DCA38F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877422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537FA-264D-7175-5DA7-55BEBE5DA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531F733-152D-2B24-48AB-5658504A77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8611C05-B544-1538-FA3C-6FAD67555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6/11/2022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FB98FD-F1F8-E381-4116-5D396A050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295590-1541-A085-8F35-BB0801B70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381694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57C7E0F-148A-3CB4-A6AE-2A11C1C837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A179407-CED9-15C3-B30C-D1E530433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53B62B-6014-6AE7-0CF8-37953AFEC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6/11/2022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42E25B-7BCE-A5E8-7826-0593B5A3F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353784-7889-4B66-80AC-246E3663A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137404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iapositive de 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 rtlCol="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dirty="0"/>
              <a:t>Insérez ou glissez-déplacez une image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rtlCol="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dirty="0"/>
              <a:t>Cliquez pour modifier le style du titre </a:t>
            </a:r>
            <a:br>
              <a:rPr lang="fr-FR" dirty="0"/>
            </a:br>
            <a:r>
              <a:rPr lang="fr-FR" dirty="0"/>
              <a:t>du masque des diapositives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 rtlCol="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/>
              <a:t>Modifier le style des sous-titres du masque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44074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 et image grand form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000" y="3517901"/>
            <a:ext cx="6012000" cy="1409700"/>
          </a:xfrm>
          <a:solidFill>
            <a:schemeClr val="tx1"/>
          </a:solidFill>
        </p:spPr>
        <p:txBody>
          <a:bodyPr lIns="288000" rIns="432000" bIns="144000" rtlCol="0" anchor="b"/>
          <a:lstStyle>
            <a:lvl1pPr algn="r">
              <a:defRPr sz="36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dirty="0"/>
              <a:t>Cliquez pour modifier </a:t>
            </a:r>
            <a:br>
              <a:rPr lang="fr-FR" dirty="0"/>
            </a:br>
            <a:r>
              <a:rPr lang="fr-FR" dirty="0"/>
              <a:t>le style du titre du masque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000" y="4927600"/>
            <a:ext cx="6012000" cy="1845743"/>
          </a:xfrm>
          <a:solidFill>
            <a:schemeClr val="tx1">
              <a:lumMod val="85000"/>
              <a:lumOff val="15000"/>
            </a:schemeClr>
          </a:solidFill>
        </p:spPr>
        <p:txBody>
          <a:bodyPr lIns="288000" tIns="144000" rIns="432000" rtlCol="0"/>
          <a:lstStyle>
            <a:lvl1pPr marL="0" indent="0" algn="r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/>
              <a:t>Modifier le style des sous-titres du masque</a:t>
            </a:r>
            <a:endParaRPr lang="fr-FR" dirty="0"/>
          </a:p>
        </p:txBody>
      </p:sp>
      <p:sp>
        <p:nvSpPr>
          <p:cNvPr id="6" name="Zone de texte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 rtl="0"/>
            <a:endParaRPr lang="fr-FR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4000" y="86714"/>
            <a:ext cx="6009285" cy="3431187"/>
          </a:xfrm>
          <a:solidFill>
            <a:srgbClr val="333333"/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dirty="0"/>
              <a:t>Insérez ou glissez-déplacez une image ici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ED5F0C9D-A08F-4539-BA26-61D24BBE6E9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64300" y="1152000"/>
            <a:ext cx="5307700" cy="4680000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9620655" y="6155190"/>
            <a:ext cx="172147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9830050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B29137C9-7B18-454C-AB56-2B4631DFE59D}"/>
              </a:ext>
            </a:extLst>
          </p:cNvPr>
          <p:cNvSpPr/>
          <p:nvPr userDrawn="1"/>
        </p:nvSpPr>
        <p:spPr>
          <a:xfrm rot="14199158">
            <a:off x="10161654" y="-236402"/>
            <a:ext cx="1957093" cy="1399810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6973557">
            <a:off x="9799840" y="198216"/>
            <a:ext cx="748251" cy="780669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5483574">
            <a:off x="9854193" y="80859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2" name="Forme libre : Forme 21">
            <a:extLst>
              <a:ext uri="{FF2B5EF4-FFF2-40B4-BE49-F238E27FC236}">
                <a16:creationId xmlns:a16="http://schemas.microsoft.com/office/drawing/2014/main" id="{9AACAC53-33A6-4BBC-8C68-0C56D0B39F57}"/>
              </a:ext>
            </a:extLst>
          </p:cNvPr>
          <p:cNvSpPr/>
          <p:nvPr userDrawn="1"/>
        </p:nvSpPr>
        <p:spPr>
          <a:xfrm rot="14235708">
            <a:off x="11753205" y="112024"/>
            <a:ext cx="332291" cy="247882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  <a:gd name="connsiteX0" fmla="*/ 0 w 1449157"/>
              <a:gd name="connsiteY0" fmla="*/ 282705 h 1363743"/>
              <a:gd name="connsiteX1" fmla="*/ 858544 w 1449157"/>
              <a:gd name="connsiteY1" fmla="*/ 0 h 1363743"/>
              <a:gd name="connsiteX2" fmla="*/ 1449157 w 1449157"/>
              <a:gd name="connsiteY2" fmla="*/ 715834 h 1363743"/>
              <a:gd name="connsiteX3" fmla="*/ 1012700 w 1449157"/>
              <a:gd name="connsiteY3" fmla="*/ 1363743 h 1363743"/>
              <a:gd name="connsiteX4" fmla="*/ 172487 w 1449157"/>
              <a:gd name="connsiteY4" fmla="*/ 1185022 h 1363743"/>
              <a:gd name="connsiteX5" fmla="*/ 0 w 1449157"/>
              <a:gd name="connsiteY5" fmla="*/ 282705 h 1363743"/>
              <a:gd name="connsiteX0" fmla="*/ 0 w 1449157"/>
              <a:gd name="connsiteY0" fmla="*/ 0 h 1081038"/>
              <a:gd name="connsiteX1" fmla="*/ 1449157 w 1449157"/>
              <a:gd name="connsiteY1" fmla="*/ 433129 h 1081038"/>
              <a:gd name="connsiteX2" fmla="*/ 1012700 w 1449157"/>
              <a:gd name="connsiteY2" fmla="*/ 1081038 h 1081038"/>
              <a:gd name="connsiteX3" fmla="*/ 172487 w 1449157"/>
              <a:gd name="connsiteY3" fmla="*/ 902317 h 1081038"/>
              <a:gd name="connsiteX4" fmla="*/ 0 w 1449157"/>
              <a:gd name="connsiteY4" fmla="*/ 0 h 108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ED86A7C4-9F1E-4F96-8AD9-5B75BEE364BE}"/>
              </a:ext>
            </a:extLst>
          </p:cNvPr>
          <p:cNvSpPr/>
          <p:nvPr userDrawn="1"/>
        </p:nvSpPr>
        <p:spPr>
          <a:xfrm rot="13336516">
            <a:off x="10313236" y="1084299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B63BFE72-A1DE-4CFE-9B52-553C99D52699}"/>
              </a:ext>
            </a:extLst>
          </p:cNvPr>
          <p:cNvSpPr/>
          <p:nvPr userDrawn="1"/>
        </p:nvSpPr>
        <p:spPr>
          <a:xfrm rot="5738060">
            <a:off x="9844293" y="1032301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9C266CD9-D77B-4B4D-8673-531E2784C610}"/>
              </a:ext>
            </a:extLst>
          </p:cNvPr>
          <p:cNvSpPr/>
          <p:nvPr userDrawn="1"/>
        </p:nvSpPr>
        <p:spPr>
          <a:xfrm rot="8291645">
            <a:off x="10081798" y="798094"/>
            <a:ext cx="371360" cy="273702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ECOGINE</a:t>
            </a:r>
          </a:p>
        </p:txBody>
      </p:sp>
    </p:spTree>
    <p:extLst>
      <p:ext uri="{BB962C8B-B14F-4D97-AF65-F5344CB8AC3E}">
        <p14:creationId xmlns:p14="http://schemas.microsoft.com/office/powerpoint/2010/main" val="23991552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erci de votre atten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 rtlCol="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dirty="0"/>
              <a:t>Insérez ou glissez-déplacez une image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94607" y="2237328"/>
            <a:ext cx="7202786" cy="1449788"/>
          </a:xfrm>
          <a:solidFill>
            <a:schemeClr val="tx1">
              <a:alpha val="80000"/>
            </a:schemeClr>
          </a:solidFill>
        </p:spPr>
        <p:txBody>
          <a:bodyPr lIns="288000" rIns="2160000" bIns="144000" rtlCol="0" anchor="b" anchorCtr="0"/>
          <a:lstStyle>
            <a:lvl1pPr algn="r">
              <a:defRPr sz="66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dirty="0"/>
              <a:t>Merci de votre attention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4607" y="3684672"/>
            <a:ext cx="5282503" cy="1604172"/>
          </a:xfrm>
          <a:solidFill>
            <a:schemeClr val="tx1">
              <a:alpha val="90000"/>
            </a:schemeClr>
          </a:solidFill>
        </p:spPr>
        <p:txBody>
          <a:bodyPr lIns="216000" tIns="144000" rIns="576000" rtlCol="0"/>
          <a:lstStyle>
            <a:lvl1pPr marL="0" indent="0" algn="r"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/>
              <a:t>Modifier le style des sous-titres du masque</a:t>
            </a:r>
            <a:endParaRPr lang="fr-FR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9688AEDF-1396-4322-8818-9D1C7976FCDF}"/>
              </a:ext>
            </a:extLst>
          </p:cNvPr>
          <p:cNvCxnSpPr>
            <a:cxnSpLocks/>
          </p:cNvCxnSpPr>
          <p:nvPr userDrawn="1"/>
        </p:nvCxnSpPr>
        <p:spPr>
          <a:xfrm>
            <a:off x="7777113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C122267-81F5-4D7C-8854-830FD491A4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0" y="4142258"/>
            <a:ext cx="4508500" cy="277342"/>
          </a:xfrm>
        </p:spPr>
        <p:txBody>
          <a:bodyPr rtlCol="0"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dirty="0"/>
              <a:t>Coordonnées</a:t>
            </a:r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D1624B9A-AB57-40B6-89A6-D34ED60BBF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67000" y="4448040"/>
            <a:ext cx="4508500" cy="277342"/>
          </a:xfrm>
        </p:spPr>
        <p:txBody>
          <a:bodyPr rtlCol="0"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dirty="0"/>
              <a:t>Poignée E-mail ou Réseaux sociaux</a:t>
            </a:r>
          </a:p>
        </p:txBody>
      </p:sp>
      <p:sp>
        <p:nvSpPr>
          <p:cNvPr id="8" name="Espace réservé d’image 5">
            <a:extLst>
              <a:ext uri="{FF2B5EF4-FFF2-40B4-BE49-F238E27FC236}">
                <a16:creationId xmlns:a16="http://schemas.microsoft.com/office/drawing/2014/main" id="{61EA5FFD-797F-43FF-B13A-5DA8C820EE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65008" y="2587752"/>
            <a:ext cx="1344168" cy="704088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dirty="0"/>
              <a:t>Logo</a:t>
            </a:r>
          </a:p>
        </p:txBody>
      </p:sp>
      <p:sp>
        <p:nvSpPr>
          <p:cNvPr id="10" name="Espace réservé du texte 5">
            <a:extLst>
              <a:ext uri="{FF2B5EF4-FFF2-40B4-BE49-F238E27FC236}">
                <a16:creationId xmlns:a16="http://schemas.microsoft.com/office/drawing/2014/main" id="{7436EF9B-F86C-114A-BB87-C439E5F129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67000" y="4753821"/>
            <a:ext cx="4508500" cy="277342"/>
          </a:xfrm>
        </p:spPr>
        <p:txBody>
          <a:bodyPr rtlCol="0"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dirty="0"/>
              <a:t>Adresse de site web</a:t>
            </a:r>
          </a:p>
        </p:txBody>
      </p:sp>
    </p:spTree>
    <p:extLst>
      <p:ext uri="{BB962C8B-B14F-4D97-AF65-F5344CB8AC3E}">
        <p14:creationId xmlns:p14="http://schemas.microsoft.com/office/powerpoint/2010/main" val="26095962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83AF15-88E9-4D75-9D5E-7E4924887E91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D3B18E46-480F-48E8-9675-259D3D06A00D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4" y="86714"/>
            <a:ext cx="6009285" cy="6684572"/>
          </a:xfr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dirty="0"/>
              <a:t>Insérez ou glissez-déplacez une image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86714"/>
            <a:ext cx="6009287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rtlCol="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dirty="0"/>
              <a:t>Cliquez pour modifier </a:t>
            </a:r>
            <a:br>
              <a:rPr lang="fr-FR" dirty="0"/>
            </a:br>
            <a:r>
              <a:rPr lang="fr-FR" dirty="0"/>
              <a:t>le style du titre du masque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4152672"/>
            <a:ext cx="6009287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 rtlCol="0"/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/>
              <a:t>Modifier le style des sous-titres du masque</a:t>
            </a:r>
            <a:endParaRPr lang="fr-FR" dirty="0"/>
          </a:p>
        </p:txBody>
      </p:sp>
      <p:sp>
        <p:nvSpPr>
          <p:cNvPr id="6" name="Zone de texte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 rtl="0"/>
            <a:endParaRPr lang="fr-FR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47435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11340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8" name="Forme libre : Forme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9" name="Forme libre : Forme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2" name="Forme libre : Forme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3" name="Forme libre : Forme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6" name="Forme libre : Forme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52000"/>
            <a:ext cx="5472000" cy="504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152525"/>
            <a:ext cx="5472113" cy="5038725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360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152000"/>
            <a:ext cx="3600450" cy="5038725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152000"/>
            <a:ext cx="3600450" cy="5038725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59AF36-19DB-DEC4-2344-C5C601906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14ECF8-61D9-AB18-E1C5-12054403F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526D9D-0D9A-B1A1-9CE6-BA2020980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6/11/2022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2C78A6-39E2-EA0F-2835-825CBAF32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9A9A02-AB57-2B99-21A0-6AEFBBDAE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  <p:sp>
        <p:nvSpPr>
          <p:cNvPr id="7" name="Forme libre : Forme 23">
            <a:extLst>
              <a:ext uri="{FF2B5EF4-FFF2-40B4-BE49-F238E27FC236}">
                <a16:creationId xmlns:a16="http://schemas.microsoft.com/office/drawing/2014/main" id="{6A4F76E4-BA55-EC45-A041-D38354597144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8" name="Forme libre : Forme 24">
            <a:extLst>
              <a:ext uri="{FF2B5EF4-FFF2-40B4-BE49-F238E27FC236}">
                <a16:creationId xmlns:a16="http://schemas.microsoft.com/office/drawing/2014/main" id="{70B9A06D-E566-E9A5-65A3-DD415C16786D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9" name="Forme libre : Forme 25">
            <a:extLst>
              <a:ext uri="{FF2B5EF4-FFF2-40B4-BE49-F238E27FC236}">
                <a16:creationId xmlns:a16="http://schemas.microsoft.com/office/drawing/2014/main" id="{C3380B6B-43B2-9A17-0E5B-65FE46AF3C0A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0" name="Forme libre : Forme 26">
            <a:extLst>
              <a:ext uri="{FF2B5EF4-FFF2-40B4-BE49-F238E27FC236}">
                <a16:creationId xmlns:a16="http://schemas.microsoft.com/office/drawing/2014/main" id="{19E67388-E9CA-DB9E-6FF9-953B31947F9A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Forme libre : Forme 27">
            <a:extLst>
              <a:ext uri="{FF2B5EF4-FFF2-40B4-BE49-F238E27FC236}">
                <a16:creationId xmlns:a16="http://schemas.microsoft.com/office/drawing/2014/main" id="{6FC2E4A3-2CE8-BDC0-44B4-B3E6B816845C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Forme libre : Forme 28">
            <a:extLst>
              <a:ext uri="{FF2B5EF4-FFF2-40B4-BE49-F238E27FC236}">
                <a16:creationId xmlns:a16="http://schemas.microsoft.com/office/drawing/2014/main" id="{B3726DBE-7961-B399-3DA2-6B5906489606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Forme libre : Forme 29">
            <a:extLst>
              <a:ext uri="{FF2B5EF4-FFF2-40B4-BE49-F238E27FC236}">
                <a16:creationId xmlns:a16="http://schemas.microsoft.com/office/drawing/2014/main" id="{71C7F70E-5084-E25B-F4CD-2987414E483B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30">
            <a:extLst>
              <a:ext uri="{FF2B5EF4-FFF2-40B4-BE49-F238E27FC236}">
                <a16:creationId xmlns:a16="http://schemas.microsoft.com/office/drawing/2014/main" id="{1491F5EF-A0DA-B42A-F8F0-9484E84EF301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5" name="Forme libre : Forme 31">
            <a:extLst>
              <a:ext uri="{FF2B5EF4-FFF2-40B4-BE49-F238E27FC236}">
                <a16:creationId xmlns:a16="http://schemas.microsoft.com/office/drawing/2014/main" id="{FCCE2990-2CCB-602D-7BE9-81E7A4296A1B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6" name="Forme libre : Forme 32">
            <a:extLst>
              <a:ext uri="{FF2B5EF4-FFF2-40B4-BE49-F238E27FC236}">
                <a16:creationId xmlns:a16="http://schemas.microsoft.com/office/drawing/2014/main" id="{EB623B56-7022-F356-8F72-53D2D933B33A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7" name="Forme libre : Forme 33">
            <a:extLst>
              <a:ext uri="{FF2B5EF4-FFF2-40B4-BE49-F238E27FC236}">
                <a16:creationId xmlns:a16="http://schemas.microsoft.com/office/drawing/2014/main" id="{9B26527F-9A85-7F6F-DE40-742D5FF44E4D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8" name="Forme libre : Forme 34">
            <a:extLst>
              <a:ext uri="{FF2B5EF4-FFF2-40B4-BE49-F238E27FC236}">
                <a16:creationId xmlns:a16="http://schemas.microsoft.com/office/drawing/2014/main" id="{EA65AF23-C6FD-33BA-22D1-AFA45D397334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9" name="Forme libre : Forme 35">
            <a:extLst>
              <a:ext uri="{FF2B5EF4-FFF2-40B4-BE49-F238E27FC236}">
                <a16:creationId xmlns:a16="http://schemas.microsoft.com/office/drawing/2014/main" id="{7FAEC002-F340-6BDF-3605-CE0A076C56E4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0" name="Forme libre : Forme 36">
            <a:extLst>
              <a:ext uri="{FF2B5EF4-FFF2-40B4-BE49-F238E27FC236}">
                <a16:creationId xmlns:a16="http://schemas.microsoft.com/office/drawing/2014/main" id="{0A311E97-9668-EBEC-4A40-91898ADAEB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93EF26-A70A-7504-F61F-45CDAC4AB180}"/>
              </a:ext>
            </a:extLst>
          </p:cNvPr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3049009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16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dirty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152525"/>
            <a:ext cx="2160588" cy="5038725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152525"/>
            <a:ext cx="2160588" cy="5038725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148060"/>
            <a:ext cx="2160588" cy="5038725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152525"/>
            <a:ext cx="2160588" cy="5038725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it numér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8" name="Forme libre : Forme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9" name="Forme libre : Forme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2" name="Forme libre : Forme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3" name="Forme libre : Forme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6" name="Forme libre : Forme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0725BC56-C7B6-400F-80F9-3F968E2CAE0E}"/>
              </a:ext>
            </a:extLst>
          </p:cNvPr>
          <p:cNvGrpSpPr/>
          <p:nvPr userDrawn="1"/>
        </p:nvGrpSpPr>
        <p:grpSpPr>
          <a:xfrm>
            <a:off x="3383603" y="1013721"/>
            <a:ext cx="7749965" cy="5100743"/>
            <a:chOff x="510812" y="938373"/>
            <a:chExt cx="8073393" cy="5313612"/>
          </a:xfrm>
        </p:grpSpPr>
        <p:sp>
          <p:nvSpPr>
            <p:cNvPr id="44" name="Rectangle à coins arrondis 15">
              <a:extLst>
                <a:ext uri="{FF2B5EF4-FFF2-40B4-BE49-F238E27FC236}">
                  <a16:creationId xmlns:a16="http://schemas.microsoft.com/office/drawing/2014/main" id="{1EC806EC-A1B2-4893-9504-1D7FFE8E238F}"/>
                </a:ext>
              </a:extLst>
            </p:cNvPr>
            <p:cNvSpPr/>
            <p:nvPr/>
          </p:nvSpPr>
          <p:spPr>
            <a:xfrm>
              <a:off x="877709" y="938373"/>
              <a:ext cx="7339600" cy="5234482"/>
            </a:xfrm>
            <a:prstGeom prst="round2SameRect">
              <a:avLst>
                <a:gd name="adj1" fmla="val 560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45" name="Rectangle à coins arrondis 15">
              <a:extLst>
                <a:ext uri="{FF2B5EF4-FFF2-40B4-BE49-F238E27FC236}">
                  <a16:creationId xmlns:a16="http://schemas.microsoft.com/office/drawing/2014/main" id="{535A1B12-6F16-41A0-A6B1-4AD0CCB5A081}"/>
                </a:ext>
              </a:extLst>
            </p:cNvPr>
            <p:cNvSpPr/>
            <p:nvPr/>
          </p:nvSpPr>
          <p:spPr>
            <a:xfrm>
              <a:off x="930758" y="995668"/>
              <a:ext cx="7233502" cy="5177187"/>
            </a:xfrm>
            <a:prstGeom prst="round2SameRect">
              <a:avLst>
                <a:gd name="adj1" fmla="val 4499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46" name="Rectangle : Coins arrondis 45">
              <a:extLst>
                <a:ext uri="{FF2B5EF4-FFF2-40B4-BE49-F238E27FC236}">
                  <a16:creationId xmlns:a16="http://schemas.microsoft.com/office/drawing/2014/main" id="{379B244F-CF81-4500-A78E-495ABA6828BA}"/>
                </a:ext>
              </a:extLst>
            </p:cNvPr>
            <p:cNvSpPr/>
            <p:nvPr/>
          </p:nvSpPr>
          <p:spPr>
            <a:xfrm rot="16200000">
              <a:off x="2264894" y="295974"/>
              <a:ext cx="4565229" cy="6599909"/>
            </a:xfrm>
            <a:prstGeom prst="roundRect">
              <a:avLst>
                <a:gd name="adj" fmla="val 1476"/>
              </a:avLst>
            </a:prstGeom>
            <a:solidFill>
              <a:schemeClr val="bg1"/>
            </a:solidFill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47" name="Rectangle à coins arrondis 15">
              <a:extLst>
                <a:ext uri="{FF2B5EF4-FFF2-40B4-BE49-F238E27FC236}">
                  <a16:creationId xmlns:a16="http://schemas.microsoft.com/office/drawing/2014/main" id="{EE88F157-E260-486F-937E-C18428699861}"/>
                </a:ext>
              </a:extLst>
            </p:cNvPr>
            <p:cNvSpPr/>
            <p:nvPr/>
          </p:nvSpPr>
          <p:spPr>
            <a:xfrm rot="10800000">
              <a:off x="510812" y="5998253"/>
              <a:ext cx="8073393" cy="2489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48" name="Rectangle à coins arrondis 15">
              <a:extLst>
                <a:ext uri="{FF2B5EF4-FFF2-40B4-BE49-F238E27FC236}">
                  <a16:creationId xmlns:a16="http://schemas.microsoft.com/office/drawing/2014/main" id="{F736AFAF-44AD-47CE-A63B-210102A4BF0B}"/>
                </a:ext>
              </a:extLst>
            </p:cNvPr>
            <p:cNvSpPr/>
            <p:nvPr userDrawn="1"/>
          </p:nvSpPr>
          <p:spPr>
            <a:xfrm>
              <a:off x="3668019" y="6206338"/>
              <a:ext cx="1758981" cy="45647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31000"/>
                  </a:schemeClr>
                </a:gs>
              </a:gsLst>
              <a:lin ang="16200000" scaled="0"/>
            </a:gra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49" name="Ovale 48">
              <a:extLst>
                <a:ext uri="{FF2B5EF4-FFF2-40B4-BE49-F238E27FC236}">
                  <a16:creationId xmlns:a16="http://schemas.microsoft.com/office/drawing/2014/main" id="{A4F6457E-3660-4E80-82BC-8894D701DEE9}"/>
                </a:ext>
              </a:extLst>
            </p:cNvPr>
            <p:cNvSpPr/>
            <p:nvPr/>
          </p:nvSpPr>
          <p:spPr>
            <a:xfrm rot="16200000">
              <a:off x="4660498" y="1119143"/>
              <a:ext cx="48680" cy="486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0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50" name="Ovale 49">
              <a:extLst>
                <a:ext uri="{FF2B5EF4-FFF2-40B4-BE49-F238E27FC236}">
                  <a16:creationId xmlns:a16="http://schemas.microsoft.com/office/drawing/2014/main" id="{88230416-7E55-4CB0-9548-491BA471E9E8}"/>
                </a:ext>
              </a:extLst>
            </p:cNvPr>
            <p:cNvSpPr/>
            <p:nvPr/>
          </p:nvSpPr>
          <p:spPr>
            <a:xfrm rot="16200000">
              <a:off x="4505961" y="1106017"/>
              <a:ext cx="83096" cy="8309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51" name="Ovale 50">
              <a:extLst>
                <a:ext uri="{FF2B5EF4-FFF2-40B4-BE49-F238E27FC236}">
                  <a16:creationId xmlns:a16="http://schemas.microsoft.com/office/drawing/2014/main" id="{FE3C1810-AD4F-4393-928E-CFA8053A2CC2}"/>
                </a:ext>
              </a:extLst>
            </p:cNvPr>
            <p:cNvSpPr/>
            <p:nvPr/>
          </p:nvSpPr>
          <p:spPr>
            <a:xfrm rot="16200000">
              <a:off x="4524686" y="1124741"/>
              <a:ext cx="45647" cy="456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951603" cy="2196235"/>
          </a:xfrm>
        </p:spPr>
        <p:txBody>
          <a:bodyPr rtlCol="0" anchor="b"/>
          <a:lstStyle>
            <a:lvl1pPr marL="0" indent="0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429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096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763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dirty="0"/>
              <a:t>Placez ici un texte mis en relief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5" name="Espace réservé d’image 4">
            <a:extLst>
              <a:ext uri="{FF2B5EF4-FFF2-40B4-BE49-F238E27FC236}">
                <a16:creationId xmlns:a16="http://schemas.microsoft.com/office/drawing/2014/main" id="{8C1EA41E-F6C4-484F-95E9-42978FF216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92796" y="1376357"/>
            <a:ext cx="6333545" cy="4379625"/>
          </a:xfrm>
          <a:prstGeom prst="roundRect">
            <a:avLst>
              <a:gd name="adj" fmla="val 13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rtlCol="0"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Insérez ou glissez-déplacez une image ici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35FD3B7C-17C6-4327-986C-A8A6D6EC1B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3509766"/>
            <a:ext cx="2951163" cy="2322709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39" name="Rectangle 38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33362864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s nombre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730F7266-25A0-4B3A-A8CE-F083ECC9D4C6}"/>
              </a:ext>
            </a:extLst>
          </p:cNvPr>
          <p:cNvSpPr/>
          <p:nvPr userDrawn="1"/>
        </p:nvSpPr>
        <p:spPr>
          <a:xfrm>
            <a:off x="0" y="2539992"/>
            <a:ext cx="5373076" cy="4318008"/>
          </a:xfrm>
          <a:custGeom>
            <a:avLst/>
            <a:gdLst>
              <a:gd name="connsiteX0" fmla="*/ 4972877 w 5373076"/>
              <a:gd name="connsiteY0" fmla="*/ 1816430 h 4318008"/>
              <a:gd name="connsiteX1" fmla="*/ 5211912 w 5373076"/>
              <a:gd name="connsiteY1" fmla="*/ 2046590 h 4318008"/>
              <a:gd name="connsiteX2" fmla="*/ 4866804 w 5373076"/>
              <a:gd name="connsiteY2" fmla="*/ 2013272 h 4318008"/>
              <a:gd name="connsiteX3" fmla="*/ 3721849 w 5373076"/>
              <a:gd name="connsiteY3" fmla="*/ 1808102 h 4318008"/>
              <a:gd name="connsiteX4" fmla="*/ 3854624 w 5373076"/>
              <a:gd name="connsiteY4" fmla="*/ 2524110 h 4318008"/>
              <a:gd name="connsiteX5" fmla="*/ 3419634 w 5373076"/>
              <a:gd name="connsiteY5" fmla="*/ 2322178 h 4318008"/>
              <a:gd name="connsiteX6" fmla="*/ 3604566 w 5373076"/>
              <a:gd name="connsiteY6" fmla="*/ 1945430 h 4318008"/>
              <a:gd name="connsiteX7" fmla="*/ 2301472 w 5373076"/>
              <a:gd name="connsiteY7" fmla="*/ 1771765 h 4318008"/>
              <a:gd name="connsiteX8" fmla="*/ 3237442 w 5373076"/>
              <a:gd name="connsiteY8" fmla="*/ 2134997 h 4318008"/>
              <a:gd name="connsiteX9" fmla="*/ 3266331 w 5373076"/>
              <a:gd name="connsiteY9" fmla="*/ 2949530 h 4318008"/>
              <a:gd name="connsiteX10" fmla="*/ 1897852 w 5373076"/>
              <a:gd name="connsiteY10" fmla="*/ 4318008 h 4318008"/>
              <a:gd name="connsiteX11" fmla="*/ 134565 w 5373076"/>
              <a:gd name="connsiteY11" fmla="*/ 4318008 h 4318008"/>
              <a:gd name="connsiteX12" fmla="*/ 0 w 5373076"/>
              <a:gd name="connsiteY12" fmla="*/ 4183443 h 4318008"/>
              <a:gd name="connsiteX13" fmla="*/ 0 w 5373076"/>
              <a:gd name="connsiteY13" fmla="*/ 2855805 h 4318008"/>
              <a:gd name="connsiteX14" fmla="*/ 5243699 w 5373076"/>
              <a:gd name="connsiteY14" fmla="*/ 652159 h 4318008"/>
              <a:gd name="connsiteX15" fmla="*/ 5058767 w 5373076"/>
              <a:gd name="connsiteY15" fmla="*/ 1028908 h 4318008"/>
              <a:gd name="connsiteX16" fmla="*/ 4960786 w 5373076"/>
              <a:gd name="connsiteY16" fmla="*/ 983422 h 4318008"/>
              <a:gd name="connsiteX17" fmla="*/ 3473588 w 5373076"/>
              <a:gd name="connsiteY17" fmla="*/ 405712 h 4318008"/>
              <a:gd name="connsiteX18" fmla="*/ 4094196 w 5373076"/>
              <a:gd name="connsiteY18" fmla="*/ 1366894 h 4318008"/>
              <a:gd name="connsiteX19" fmla="*/ 3778134 w 5373076"/>
              <a:gd name="connsiteY19" fmla="*/ 1741309 h 4318008"/>
              <a:gd name="connsiteX20" fmla="*/ 2824519 w 5373076"/>
              <a:gd name="connsiteY20" fmla="*/ 1808100 h 4318008"/>
              <a:gd name="connsiteX21" fmla="*/ 4454991 w 5373076"/>
              <a:gd name="connsiteY21" fmla="*/ 0 h 4318008"/>
              <a:gd name="connsiteX22" fmla="*/ 5373076 w 5373076"/>
              <a:gd name="connsiteY22" fmla="*/ 32358 h 4318008"/>
              <a:gd name="connsiteX23" fmla="*/ 4628717 w 5373076"/>
              <a:gd name="connsiteY23" fmla="*/ 1349015 h 4318008"/>
              <a:gd name="connsiteX24" fmla="*/ 4094010 w 5373076"/>
              <a:gd name="connsiteY24" fmla="*/ 779481 h 431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73076" h="4318008">
                <a:moveTo>
                  <a:pt x="4972877" y="1816430"/>
                </a:moveTo>
                <a:lnTo>
                  <a:pt x="5211912" y="2046590"/>
                </a:lnTo>
                <a:lnTo>
                  <a:pt x="4866804" y="2013272"/>
                </a:lnTo>
                <a:close/>
                <a:moveTo>
                  <a:pt x="3721849" y="1808102"/>
                </a:moveTo>
                <a:lnTo>
                  <a:pt x="3854624" y="2524110"/>
                </a:lnTo>
                <a:lnTo>
                  <a:pt x="3419634" y="2322178"/>
                </a:lnTo>
                <a:lnTo>
                  <a:pt x="3604566" y="1945430"/>
                </a:lnTo>
                <a:close/>
                <a:moveTo>
                  <a:pt x="2301472" y="1771765"/>
                </a:moveTo>
                <a:lnTo>
                  <a:pt x="3237442" y="2134997"/>
                </a:lnTo>
                <a:lnTo>
                  <a:pt x="3266331" y="2949530"/>
                </a:lnTo>
                <a:lnTo>
                  <a:pt x="1897852" y="4318008"/>
                </a:lnTo>
                <a:lnTo>
                  <a:pt x="134565" y="4318008"/>
                </a:lnTo>
                <a:lnTo>
                  <a:pt x="0" y="4183443"/>
                </a:lnTo>
                <a:lnTo>
                  <a:pt x="0" y="2855805"/>
                </a:lnTo>
                <a:close/>
                <a:moveTo>
                  <a:pt x="5243699" y="652159"/>
                </a:moveTo>
                <a:lnTo>
                  <a:pt x="5058767" y="1028908"/>
                </a:lnTo>
                <a:lnTo>
                  <a:pt x="4960786" y="983422"/>
                </a:lnTo>
                <a:close/>
                <a:moveTo>
                  <a:pt x="3473588" y="405712"/>
                </a:moveTo>
                <a:lnTo>
                  <a:pt x="4094196" y="1366894"/>
                </a:lnTo>
                <a:lnTo>
                  <a:pt x="3778134" y="1741309"/>
                </a:lnTo>
                <a:lnTo>
                  <a:pt x="2824519" y="1808100"/>
                </a:lnTo>
                <a:close/>
                <a:moveTo>
                  <a:pt x="4454991" y="0"/>
                </a:moveTo>
                <a:lnTo>
                  <a:pt x="5373076" y="32358"/>
                </a:lnTo>
                <a:lnTo>
                  <a:pt x="4628717" y="1349015"/>
                </a:lnTo>
                <a:lnTo>
                  <a:pt x="4094010" y="77948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 userDrawn="1">
            <p:ph sz="half" idx="1" hasCustomPrompt="1"/>
          </p:nvPr>
        </p:nvSpPr>
        <p:spPr>
          <a:xfrm>
            <a:off x="906843" y="3429050"/>
            <a:ext cx="4522314" cy="2762949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6774740" y="3429000"/>
            <a:ext cx="4522407" cy="2762250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FEF984BB-176D-4924-ADAD-52FBC95B07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6463" y="2278063"/>
            <a:ext cx="4522787" cy="885825"/>
          </a:xfrm>
        </p:spPr>
        <p:txBody>
          <a:bodyPr rtlCol="0" anchor="ctr"/>
          <a:lstStyle>
            <a:lvl1pPr marL="0" indent="0">
              <a:buNone/>
              <a:defRPr sz="8000" b="1">
                <a:latin typeface="+mj-lt"/>
              </a:defRPr>
            </a:lvl1pPr>
            <a:lvl2pPr marL="266700" indent="0">
              <a:buNone/>
              <a:defRPr sz="8000">
                <a:latin typeface="+mj-lt"/>
              </a:defRPr>
            </a:lvl2pPr>
            <a:lvl3pPr marL="542925" indent="0">
              <a:buNone/>
              <a:defRPr sz="8000">
                <a:latin typeface="+mj-lt"/>
              </a:defRPr>
            </a:lvl3pPr>
            <a:lvl4pPr marL="809625" indent="0">
              <a:buNone/>
              <a:defRPr sz="8000">
                <a:latin typeface="+mj-lt"/>
              </a:defRPr>
            </a:lvl4pPr>
            <a:lvl5pPr marL="1076325" indent="0">
              <a:buNone/>
              <a:defRPr sz="8000">
                <a:latin typeface="+mj-lt"/>
              </a:defRPr>
            </a:lvl5pPr>
          </a:lstStyle>
          <a:p>
            <a:pPr lvl="0" rtl="0"/>
            <a:r>
              <a:rPr lang="fr-FR" dirty="0"/>
              <a:t>1</a:t>
            </a:r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C59BE1D7-885A-4749-99BA-6909D64AF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62750" y="2278063"/>
            <a:ext cx="4522787" cy="885825"/>
          </a:xfrm>
        </p:spPr>
        <p:txBody>
          <a:bodyPr rtlCol="0" anchor="ctr"/>
          <a:lstStyle>
            <a:lvl1pPr marL="0" indent="0">
              <a:buNone/>
              <a:defRPr sz="8000" b="1" i="0">
                <a:latin typeface="+mj-lt"/>
              </a:defRPr>
            </a:lvl1pPr>
          </a:lstStyle>
          <a:p>
            <a:pPr lvl="0" rtl="0"/>
            <a:r>
              <a:rPr lang="fr-FR" dirty="0"/>
              <a:t>2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31764496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dirty="0"/>
              <a:t>Modifiez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472000" cy="4608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584325"/>
            <a:ext cx="5472113" cy="4606925"/>
          </a:xfrm>
        </p:spPr>
        <p:txBody>
          <a:bodyPr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1152525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fr-FR" dirty="0"/>
              <a:t>Modifiez les styles du texte du masque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 encadré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44396" y="2463936"/>
            <a:ext cx="3726003" cy="3314545"/>
          </a:xfrm>
          <a:prstGeom prst="rightArrowCallout">
            <a:avLst>
              <a:gd name="adj1" fmla="val 50000"/>
              <a:gd name="adj2" fmla="val 25000"/>
              <a:gd name="adj3" fmla="val 15421"/>
              <a:gd name="adj4" fmla="val 80487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13985" y="2463801"/>
            <a:ext cx="3726469" cy="3314200"/>
          </a:xfrm>
          <a:prstGeom prst="rightArrowCallout">
            <a:avLst>
              <a:gd name="adj1" fmla="val 50000"/>
              <a:gd name="adj2" fmla="val 25000"/>
              <a:gd name="adj3" fmla="val 16186"/>
              <a:gd name="adj4" fmla="val 80493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83985" y="2463801"/>
            <a:ext cx="2963619" cy="331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80000" tIns="180000" rIns="180000"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F8E9D1B9-1C3A-4397-B3B4-9A921D6415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dirty="0"/>
              <a:t>Sous-titre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1B4F049D-3C57-44BB-ACE2-1363AF36D9E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4236" y="1647240"/>
            <a:ext cx="2975578" cy="648000"/>
          </a:xfrm>
          <a:ln>
            <a:solidFill>
              <a:schemeClr val="accent1"/>
            </a:solidFill>
          </a:ln>
        </p:spPr>
        <p:txBody>
          <a:bodyPr tIns="108000" rtlCol="0" anchor="t"/>
          <a:lstStyle>
            <a:lvl1pPr marL="0" indent="0" algn="ctr">
              <a:buNone/>
              <a:defRPr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 rtl="0"/>
            <a:r>
              <a:rPr lang="fr-FR" dirty="0"/>
              <a:t>Titre de section 1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FB9B793F-A64B-475C-96F3-FB40100E01E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08336" y="1647040"/>
            <a:ext cx="2975578" cy="648000"/>
          </a:xfrm>
          <a:ln>
            <a:solidFill>
              <a:schemeClr val="accent2"/>
            </a:solidFill>
          </a:ln>
        </p:spPr>
        <p:txBody>
          <a:bodyPr tIns="108000" rtlCol="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 rtl="0"/>
            <a:r>
              <a:rPr lang="fr-FR" dirty="0"/>
              <a:t>Titre de section 2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0EF53567-5287-43FB-B07E-A12F3AEEDB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83986" y="1647240"/>
            <a:ext cx="2975578" cy="648000"/>
          </a:xfrm>
          <a:ln>
            <a:solidFill>
              <a:schemeClr val="accent3"/>
            </a:solidFill>
          </a:ln>
        </p:spPr>
        <p:txBody>
          <a:bodyPr tIns="108000" rtlCol="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 rtl="0"/>
            <a:r>
              <a:rPr lang="fr-FR" dirty="0"/>
              <a:t>Titre de section 3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37557335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dirty="0"/>
              <a:t>Sous-titre</a:t>
            </a:r>
          </a:p>
        </p:txBody>
      </p:sp>
      <p:cxnSp>
        <p:nvCxnSpPr>
          <p:cNvPr id="15" name="Connecteur droit avec flèche 14">
            <a:extLst>
              <a:ext uri="{FF2B5EF4-FFF2-40B4-BE49-F238E27FC236}">
                <a16:creationId xmlns:a16="http://schemas.microsoft.com/office/drawing/2014/main" id="{52158F80-0C1A-4B9E-9335-A5A0015187F7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texte 10">
            <a:extLst>
              <a:ext uri="{FF2B5EF4-FFF2-40B4-BE49-F238E27FC236}">
                <a16:creationId xmlns:a16="http://schemas.microsoft.com/office/drawing/2014/main" id="{723DA611-B88C-4D7E-82A4-5E4CA9DC2E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12908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Année</a:t>
            </a:r>
          </a:p>
        </p:txBody>
      </p:sp>
      <p:sp>
        <p:nvSpPr>
          <p:cNvPr id="17" name="Espace réservé du texte 10">
            <a:extLst>
              <a:ext uri="{FF2B5EF4-FFF2-40B4-BE49-F238E27FC236}">
                <a16:creationId xmlns:a16="http://schemas.microsoft.com/office/drawing/2014/main" id="{180A0FA4-75CD-4A61-AA79-9C3C5F97ED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21" name="Espace réservé du texte 10">
            <a:extLst>
              <a:ext uri="{FF2B5EF4-FFF2-40B4-BE49-F238E27FC236}">
                <a16:creationId xmlns:a16="http://schemas.microsoft.com/office/drawing/2014/main" id="{EBB89A53-1B07-4560-B98E-03BECDB832C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22" name="Espace réservé du texte 10">
            <a:extLst>
              <a:ext uri="{FF2B5EF4-FFF2-40B4-BE49-F238E27FC236}">
                <a16:creationId xmlns:a16="http://schemas.microsoft.com/office/drawing/2014/main" id="{22D34AD8-D83D-4409-A418-C00840A085A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25" name="Espace réservé du texte 10">
            <a:extLst>
              <a:ext uri="{FF2B5EF4-FFF2-40B4-BE49-F238E27FC236}">
                <a16:creationId xmlns:a16="http://schemas.microsoft.com/office/drawing/2014/main" id="{3EAA6A46-63F3-49A5-8E0B-758176E4429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26" name="Espace réservé du texte 10">
            <a:extLst>
              <a:ext uri="{FF2B5EF4-FFF2-40B4-BE49-F238E27FC236}">
                <a16:creationId xmlns:a16="http://schemas.microsoft.com/office/drawing/2014/main" id="{BB051A6E-4868-4F3F-93DB-AD07020E934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77108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Année</a:t>
            </a:r>
          </a:p>
        </p:txBody>
      </p:sp>
      <p:sp>
        <p:nvSpPr>
          <p:cNvPr id="28" name="Espace réservé du texte 10">
            <a:extLst>
              <a:ext uri="{FF2B5EF4-FFF2-40B4-BE49-F238E27FC236}">
                <a16:creationId xmlns:a16="http://schemas.microsoft.com/office/drawing/2014/main" id="{61519886-189E-4C69-AEED-FD9BDD3E56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0" name="Espace réservé du texte 10">
            <a:extLst>
              <a:ext uri="{FF2B5EF4-FFF2-40B4-BE49-F238E27FC236}">
                <a16:creationId xmlns:a16="http://schemas.microsoft.com/office/drawing/2014/main" id="{0F084DDF-04EE-46A9-9F77-D5FD94D1B5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1" name="Espace réservé du texte 10">
            <a:extLst>
              <a:ext uri="{FF2B5EF4-FFF2-40B4-BE49-F238E27FC236}">
                <a16:creationId xmlns:a16="http://schemas.microsoft.com/office/drawing/2014/main" id="{743DE8AB-BF74-4CC9-AD19-8BBBF44867A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2" name="Espace réservé du texte 10">
            <a:extLst>
              <a:ext uri="{FF2B5EF4-FFF2-40B4-BE49-F238E27FC236}">
                <a16:creationId xmlns:a16="http://schemas.microsoft.com/office/drawing/2014/main" id="{2ECC5C24-2CE5-491E-89DC-F9C5AE98B06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3" name="Espace réservé du texte 10">
            <a:extLst>
              <a:ext uri="{FF2B5EF4-FFF2-40B4-BE49-F238E27FC236}">
                <a16:creationId xmlns:a16="http://schemas.microsoft.com/office/drawing/2014/main" id="{ADB0F187-5781-4076-B761-264B1C683A6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4" name="Espace réservé du texte 10">
            <a:extLst>
              <a:ext uri="{FF2B5EF4-FFF2-40B4-BE49-F238E27FC236}">
                <a16:creationId xmlns:a16="http://schemas.microsoft.com/office/drawing/2014/main" id="{B2E776B2-D388-4243-80AE-BD8AF47C8AA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5" name="Espace réservé du texte 10">
            <a:extLst>
              <a:ext uri="{FF2B5EF4-FFF2-40B4-BE49-F238E27FC236}">
                <a16:creationId xmlns:a16="http://schemas.microsoft.com/office/drawing/2014/main" id="{79F3A104-EDC0-4A25-9585-3F9F8C1022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6" name="Espace réservé du texte 10">
            <a:extLst>
              <a:ext uri="{FF2B5EF4-FFF2-40B4-BE49-F238E27FC236}">
                <a16:creationId xmlns:a16="http://schemas.microsoft.com/office/drawing/2014/main" id="{23DA3E7C-9F0E-4A57-B6EA-C01C72788E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7" name="Espace réservé du texte 10">
            <a:extLst>
              <a:ext uri="{FF2B5EF4-FFF2-40B4-BE49-F238E27FC236}">
                <a16:creationId xmlns:a16="http://schemas.microsoft.com/office/drawing/2014/main" id="{A8ABC110-DC97-4A71-9A16-67581EAC989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8" name="Espace réservé du texte 10">
            <a:extLst>
              <a:ext uri="{FF2B5EF4-FFF2-40B4-BE49-F238E27FC236}">
                <a16:creationId xmlns:a16="http://schemas.microsoft.com/office/drawing/2014/main" id="{81058125-332B-41A7-BCD5-72CAE3F9F97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39" name="Espace réservé du texte 10">
            <a:extLst>
              <a:ext uri="{FF2B5EF4-FFF2-40B4-BE49-F238E27FC236}">
                <a16:creationId xmlns:a16="http://schemas.microsoft.com/office/drawing/2014/main" id="{E32DE8FD-6391-4094-BAEC-CC0836CC67E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0" name="Espace réservé du texte 10">
            <a:extLst>
              <a:ext uri="{FF2B5EF4-FFF2-40B4-BE49-F238E27FC236}">
                <a16:creationId xmlns:a16="http://schemas.microsoft.com/office/drawing/2014/main" id="{5C53C0F3-9308-422B-BC6E-1ACA5029027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1" name="Espace réservé du texte 10">
            <a:extLst>
              <a:ext uri="{FF2B5EF4-FFF2-40B4-BE49-F238E27FC236}">
                <a16:creationId xmlns:a16="http://schemas.microsoft.com/office/drawing/2014/main" id="{06DFFA03-9EA6-4F70-9519-AB1361BAF7C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2" name="Espace réservé du texte 10">
            <a:extLst>
              <a:ext uri="{FF2B5EF4-FFF2-40B4-BE49-F238E27FC236}">
                <a16:creationId xmlns:a16="http://schemas.microsoft.com/office/drawing/2014/main" id="{49CD8693-3557-4241-BB88-518160D989C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3" name="Espace réservé du texte 10">
            <a:extLst>
              <a:ext uri="{FF2B5EF4-FFF2-40B4-BE49-F238E27FC236}">
                <a16:creationId xmlns:a16="http://schemas.microsoft.com/office/drawing/2014/main" id="{4884DF69-4936-4F90-BFB8-ED04A228DA22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4" name="Espace réservé du texte 10">
            <a:extLst>
              <a:ext uri="{FF2B5EF4-FFF2-40B4-BE49-F238E27FC236}">
                <a16:creationId xmlns:a16="http://schemas.microsoft.com/office/drawing/2014/main" id="{00804F61-8052-4AD8-8370-ED72B261BC2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5" name="Espace réservé du texte 10">
            <a:extLst>
              <a:ext uri="{FF2B5EF4-FFF2-40B4-BE49-F238E27FC236}">
                <a16:creationId xmlns:a16="http://schemas.microsoft.com/office/drawing/2014/main" id="{313F370F-A9EC-477E-BED7-BF4E875274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6" name="Espace réservé du texte 10">
            <a:extLst>
              <a:ext uri="{FF2B5EF4-FFF2-40B4-BE49-F238E27FC236}">
                <a16:creationId xmlns:a16="http://schemas.microsoft.com/office/drawing/2014/main" id="{9E687ADD-FE6C-441E-991F-E71EA0572C3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7" name="Espace réservé du texte 10">
            <a:extLst>
              <a:ext uri="{FF2B5EF4-FFF2-40B4-BE49-F238E27FC236}">
                <a16:creationId xmlns:a16="http://schemas.microsoft.com/office/drawing/2014/main" id="{5E0252B4-80AE-40E9-BA32-6EDAAC62521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8" name="Espace réservé du texte 10">
            <a:extLst>
              <a:ext uri="{FF2B5EF4-FFF2-40B4-BE49-F238E27FC236}">
                <a16:creationId xmlns:a16="http://schemas.microsoft.com/office/drawing/2014/main" id="{8A807DF0-23B6-4B83-B3F6-8D0BE9A851F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MM</a:t>
            </a:r>
          </a:p>
        </p:txBody>
      </p:sp>
      <p:sp>
        <p:nvSpPr>
          <p:cNvPr id="49" name="Espace réservé du texte 3">
            <a:extLst>
              <a:ext uri="{FF2B5EF4-FFF2-40B4-BE49-F238E27FC236}">
                <a16:creationId xmlns:a16="http://schemas.microsoft.com/office/drawing/2014/main" id="{F3591345-36C8-481A-AD5B-5F69B03D1710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noFill/>
          <a:ln>
            <a:noFill/>
          </a:ln>
        </p:spPr>
        <p:txBody>
          <a:bodyPr tIns="36000" rtlCol="0" anchor="t"/>
          <a:lstStyle>
            <a:lvl1pPr marL="0" indent="0" algn="ctr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Titre de l’élément</a:t>
            </a:r>
          </a:p>
        </p:txBody>
      </p:sp>
      <p:sp>
        <p:nvSpPr>
          <p:cNvPr id="50" name="Espace réservé du texte 36">
            <a:extLst>
              <a:ext uri="{FF2B5EF4-FFF2-40B4-BE49-F238E27FC236}">
                <a16:creationId xmlns:a16="http://schemas.microsoft.com/office/drawing/2014/main" id="{954C0732-1924-4A1B-9272-95C51D0B36F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395728" y="2531196"/>
            <a:ext cx="1724394" cy="185808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fr-FR" dirty="0"/>
              <a:t>Mois, Année</a:t>
            </a:r>
          </a:p>
        </p:txBody>
      </p:sp>
      <p:sp>
        <p:nvSpPr>
          <p:cNvPr id="52" name="Rectangle 51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906707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mbres de l’équi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3945" y="3995705"/>
            <a:ext cx="1964171" cy="216000"/>
          </a:xfrm>
        </p:spPr>
        <p:txBody>
          <a:bodyPr rtlCol="0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dirty="0"/>
              <a:t>Titre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55887" y="3995705"/>
            <a:ext cx="1964171" cy="216000"/>
          </a:xfrm>
        </p:spPr>
        <p:txBody>
          <a:bodyPr rtlCol="0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dirty="0"/>
              <a:t>Titre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07829" y="3991240"/>
            <a:ext cx="1964171" cy="216000"/>
          </a:xfrm>
        </p:spPr>
        <p:txBody>
          <a:bodyPr rtlCol="0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dirty="0"/>
              <a:t>Titre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3945" y="3424428"/>
            <a:ext cx="1964170" cy="504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fr-FR" dirty="0"/>
              <a:t>Nom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55887" y="3424428"/>
            <a:ext cx="1964171" cy="504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fr-FR" dirty="0"/>
              <a:t>Nom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07830" y="3424428"/>
            <a:ext cx="1964170" cy="504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fr-FR" dirty="0"/>
              <a:t>Nom</a:t>
            </a:r>
          </a:p>
        </p:txBody>
      </p:sp>
      <p:sp>
        <p:nvSpPr>
          <p:cNvPr id="24" name="Espace réservé d’image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1800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25" name="Espace réservé d’image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83742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26" name="Espace réservé d’image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135683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36DD16A0-27CF-480C-8ADD-7BB99E0031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dirty="0"/>
              <a:t>Sous-titre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47CA876-2153-4136-850D-EE098BDC24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103945" y="4311393"/>
            <a:ext cx="1964172" cy="1130300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dirty="0"/>
              <a:t>Courte biographie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969B21C2-C689-49C2-B45F-14C5C53A58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55887" y="4311393"/>
            <a:ext cx="1963737" cy="1130300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fr-FR" dirty="0"/>
              <a:t>Courte biographie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E33D8E11-F7FD-4AD9-BEC6-78C6500F817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07829" y="4311393"/>
            <a:ext cx="1981200" cy="1138238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fr-FR" dirty="0"/>
              <a:t>Courte biographie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36241199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mbres de l’équip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0113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fr-FR" dirty="0"/>
              <a:t>Titre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8426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fr-FR" dirty="0"/>
              <a:t>Titre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6739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fr-FR" dirty="0"/>
              <a:t>Titre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5052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fr-FR" dirty="0"/>
              <a:t>Nom complet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0113" y="3926335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fr-FR" dirty="0"/>
              <a:t>Nom complet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48426" y="3926335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fr-FR" dirty="0"/>
              <a:t>Nom complet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56739" y="3926335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fr-FR" dirty="0"/>
              <a:t>Nom complet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65052" y="3926335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fr-FR" dirty="0"/>
              <a:t>Nom complet</a:t>
            </a:r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1800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fr-FR" dirty="0"/>
              <a:t>Titre</a:t>
            </a:r>
          </a:p>
        </p:txBody>
      </p:sp>
      <p:sp>
        <p:nvSpPr>
          <p:cNvPr id="23" name="Espace réservé d’image 22">
            <a:extLst>
              <a:ext uri="{FF2B5EF4-FFF2-40B4-BE49-F238E27FC236}">
                <a16:creationId xmlns:a16="http://schemas.microsoft.com/office/drawing/2014/main" id="{4089E01F-0C47-4C6A-A9A8-A1A7E470F31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717088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24" name="Espace réservé d’image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262540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25" name="Espace réservé d’image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33714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26" name="Espace réservé d’image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442027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27" name="Espace réservé d’image 22">
            <a:extLst>
              <a:ext uri="{FF2B5EF4-FFF2-40B4-BE49-F238E27FC236}">
                <a16:creationId xmlns:a16="http://schemas.microsoft.com/office/drawing/2014/main" id="{B765F5D3-7CB7-4E55-8217-E9EEA9F2945A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350340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20" name="Espace réservé d’image 22">
            <a:extLst>
              <a:ext uri="{FF2B5EF4-FFF2-40B4-BE49-F238E27FC236}">
                <a16:creationId xmlns:a16="http://schemas.microsoft.com/office/drawing/2014/main" id="{8CB2CA38-4C7F-4D6B-9B34-606F1A007A1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25865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5DA42CA-D117-4AF7-9FEC-03EB2BBB75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3363" y="3925888"/>
            <a:ext cx="1800000" cy="504825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 rtl="0"/>
            <a:r>
              <a:rPr lang="fr-FR" dirty="0"/>
              <a:t>Nom complet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5F9CEF5A-8DCE-4156-9138-C113C0D3A79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973363" y="4505325"/>
            <a:ext cx="1800000" cy="900113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fr-FR" dirty="0"/>
              <a:t>Titre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15035105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sous-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e libre : Form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9" name="Forme libre : Form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dirty="0"/>
              <a:t>Sous-titre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 Aucu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8" name="Rectangle 7"/>
          <p:cNvSpPr/>
          <p:nvPr userDrawn="1"/>
        </p:nvSpPr>
        <p:spPr>
          <a:xfrm>
            <a:off x="9515475" y="6155190"/>
            <a:ext cx="1826652" cy="432000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</p:spTree>
    <p:extLst>
      <p:ext uri="{BB962C8B-B14F-4D97-AF65-F5344CB8AC3E}">
        <p14:creationId xmlns:p14="http://schemas.microsoft.com/office/powerpoint/2010/main" val="310335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946122-B4FE-2AE7-B9FF-617D7BABB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3BD8CC0-3309-EFB6-E74E-F06FD5477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A4B9D5-36BB-57FE-976B-B85F2D430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6/11/2022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5BE492-2CCA-2AE1-FE86-F9E910A54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9D5043-CF73-3695-A5F1-B4378F65A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043527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40D80C-192B-95FF-4583-DF93C4B6E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1E45A7-0326-1A25-D1E0-941A7DC6A6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B4AE5D9-E729-62BA-B127-190C133B2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B26F080-AE06-5573-BC2B-945B1CF07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6/11/2022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B3D3A10-A1AA-84E6-B77B-1EE871BD4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C0DA319-BF4B-0F4F-32A3-20C557778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8014642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CBFCD6-D3C3-E653-71AB-0540BC3EB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EFAEB2-F82E-166E-2FCB-269BF518C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BB8377C-760A-28B1-EBD3-1D2C901F4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9A047AC-CBD2-A2E8-13D0-C6BA246078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40905CB-B8DD-C8FF-D8F4-64F95C1EE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F22563B-14CA-E990-44D0-EA577AE86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6/11/2022</a:t>
            </a:fld>
            <a:endParaRPr lang="en-US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AE33FF2-90B8-0306-9DF8-EE6D217C7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8F15053-C400-273C-493B-3EC4EA890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9747202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B6E65D-3043-74C6-2121-E1314FF18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EC91EF0-C673-600D-69F8-E21871AE6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6/11/2022</a:t>
            </a:fld>
            <a:endParaRPr lang="en-US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8A47225-6F0E-3DB4-BAF5-7DB84DED0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F410710-6910-DBBF-5ABC-22110BF46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0930422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33F8620-D208-E3C4-9471-DDB638D1C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6/11/2022</a:t>
            </a:fld>
            <a:endParaRPr lang="en-US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E98189F-FDB3-9D75-764A-105BE3E3E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DC0642-EBD6-9B6E-9A36-F83C066FB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4462503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721028-99B5-76AB-166B-DBCB7340E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C84B69F-C2F2-A7A3-57E4-F41C180AC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3A1A97-5578-670E-F2CE-00802E4AB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545921C-CFAF-2305-C7AE-E6BCC4CBF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6/11/2022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52270F3-F7C1-637B-23EB-C569E4404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50E7FCB-761F-BAA7-EC8C-5470334C7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653350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80F432-45CA-76B4-0CEC-BC080F654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427B00D-B4F9-C6DA-8EAA-B310FE8C67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4A7A687-35E6-B6B5-F02F-C9C3CB33D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2EFB519-EB6B-E94E-5626-BDE140CE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6/11/2022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63356A-6C3B-8350-1F23-C0EA7C15E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3C1EFF8-DD05-F704-526A-8858D26AB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124467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B139AE5-7B03-D56E-5C40-8F39B681C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FF70E48-715A-D8F5-E99B-2A1803CCE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38A518-767B-B91D-E696-D56AB53B6B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6/11/2022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2D13F32-6967-72B0-A2B0-4A75CBFA45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A7CBFA-659A-F57E-F7C8-84ED722322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fr-FR" smtClean="0"/>
              <a:pPr rtl="0"/>
              <a:t>‹N°›</a:t>
            </a:fld>
            <a:endParaRPr lang="fr-FR" dirty="0"/>
          </a:p>
        </p:txBody>
      </p:sp>
      <p:sp>
        <p:nvSpPr>
          <p:cNvPr id="7" name="Octogone 6">
            <a:extLst>
              <a:ext uri="{FF2B5EF4-FFF2-40B4-BE49-F238E27FC236}">
                <a16:creationId xmlns:a16="http://schemas.microsoft.com/office/drawing/2014/main" id="{3B00C26A-FF06-406E-CE0E-B0134DCD0CE1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8" name="Ovale 8">
            <a:extLst>
              <a:ext uri="{FF2B5EF4-FFF2-40B4-BE49-F238E27FC236}">
                <a16:creationId xmlns:a16="http://schemas.microsoft.com/office/drawing/2014/main" id="{42F5A0A3-923D-138F-B849-A044BA2A5ED2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9" name="Ovale 9">
            <a:extLst>
              <a:ext uri="{FF2B5EF4-FFF2-40B4-BE49-F238E27FC236}">
                <a16:creationId xmlns:a16="http://schemas.microsoft.com/office/drawing/2014/main" id="{3D6B462E-1631-1FBF-C41A-ABEBAE5A7343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0" name="Zone de texte 10">
            <a:extLst>
              <a:ext uri="{FF2B5EF4-FFF2-40B4-BE49-F238E27FC236}">
                <a16:creationId xmlns:a16="http://schemas.microsoft.com/office/drawing/2014/main" id="{DE8B63A6-6B07-279F-697D-86B577F811C2}"/>
              </a:ext>
            </a:extLst>
          </p:cNvPr>
          <p:cNvSpPr txBox="1"/>
          <p:nvPr userDrawn="1"/>
        </p:nvSpPr>
        <p:spPr>
          <a:xfrm>
            <a:off x="8763327" y="6289459"/>
            <a:ext cx="2510557" cy="1846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 rtl="0"/>
            <a:r>
              <a:rPr lang="fr-FR" sz="1200" dirty="0">
                <a:solidFill>
                  <a:schemeClr val="tx2"/>
                </a:solidFill>
                <a:latin typeface="+mj-lt"/>
              </a:rPr>
              <a:t>Votre logo ou nom ici</a:t>
            </a:r>
          </a:p>
        </p:txBody>
      </p:sp>
      <p:sp>
        <p:nvSpPr>
          <p:cNvPr id="11" name="Ovale 13">
            <a:extLst>
              <a:ext uri="{FF2B5EF4-FFF2-40B4-BE49-F238E27FC236}">
                <a16:creationId xmlns:a16="http://schemas.microsoft.com/office/drawing/2014/main" id="{2BEF40EA-90FD-C84B-34D1-D48E5BF13A25}"/>
              </a:ext>
            </a:extLst>
          </p:cNvPr>
          <p:cNvSpPr/>
          <p:nvPr userDrawn="1"/>
        </p:nvSpPr>
        <p:spPr>
          <a:xfrm>
            <a:off x="11285955" y="5955942"/>
            <a:ext cx="830497" cy="851400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fld id="{E02A80A0-6339-424E-9B40-8FD7537DC116}" type="slidenum">
              <a:rPr lang="fr-FR" smtClean="0">
                <a:solidFill>
                  <a:schemeClr val="accent1"/>
                </a:solidFill>
              </a:rPr>
              <a:t>‹N°›</a:t>
            </a:fld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961473-46FE-C329-D6B3-805BE005BC31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3BED178-8DC7-E56B-C47F-650ACB05EA10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274EC84-42E0-EB7E-09BD-3DB3675AFEE8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5" name="Rectangle 20">
            <a:extLst>
              <a:ext uri="{FF2B5EF4-FFF2-40B4-BE49-F238E27FC236}">
                <a16:creationId xmlns:a16="http://schemas.microsoft.com/office/drawing/2014/main" id="{7697206C-BBDB-31E6-D1DC-21700C5A42D7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7518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663" r:id="rId16"/>
    <p:sldLayoutId id="2147483650" r:id="rId17"/>
    <p:sldLayoutId id="2147483652" r:id="rId18"/>
    <p:sldLayoutId id="2147483656" r:id="rId19"/>
    <p:sldLayoutId id="2147483657" r:id="rId20"/>
    <p:sldLayoutId id="2147483668" r:id="rId21"/>
    <p:sldLayoutId id="2147483670" r:id="rId22"/>
    <p:sldLayoutId id="2147483653" r:id="rId23"/>
    <p:sldLayoutId id="2147483673" r:id="rId24"/>
    <p:sldLayoutId id="2147483674" r:id="rId25"/>
    <p:sldLayoutId id="2147483676" r:id="rId26"/>
    <p:sldLayoutId id="2147483677" r:id="rId27"/>
    <p:sldLayoutId id="2147483654" r:id="rId28"/>
    <p:sldLayoutId id="2147483661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svg"/><Relationship Id="rId3" Type="http://schemas.openxmlformats.org/officeDocument/2006/relationships/chart" Target="../charts/chart1.xml"/><Relationship Id="rId7" Type="http://schemas.openxmlformats.org/officeDocument/2006/relationships/image" Target="../media/image20.sv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Relationship Id="rId4" Type="http://schemas.microsoft.com/office/2007/relationships/hdphoto" Target="../media/hdphoto10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img.huffingtonpost.com/asset/5c938a8c220000c9001c52ab.jpeg?ops=scalefit_630_noupscale" TargetMode="External"/><Relationship Id="rId13" Type="http://schemas.openxmlformats.org/officeDocument/2006/relationships/hyperlink" Target="https://www.1jour1actu.com/culture/a-quoi-ca-sert-la-publicite" TargetMode="External"/><Relationship Id="rId18" Type="http://schemas.openxmlformats.org/officeDocument/2006/relationships/hyperlink" Target="https://en.wikipedia.org/wiki/Stitch_%28Lilo_%26_Stitch%29" TargetMode="External"/><Relationship Id="rId3" Type="http://schemas.openxmlformats.org/officeDocument/2006/relationships/image" Target="../media/image34.jpg"/><Relationship Id="rId7" Type="http://schemas.openxmlformats.org/officeDocument/2006/relationships/hyperlink" Target="https://faistoiuneplacesurleweb.com/moteur-recherche-alternatif-ecolo-ecogine" TargetMode="External"/><Relationship Id="rId12" Type="http://schemas.openxmlformats.org/officeDocument/2006/relationships/hyperlink" Target="https://www.fr.clipproject.info/clip-art-gratuit/noir_et_blanc_clipart/cadenas-image-noir-et-blanc-images-cliparts-5328.html" TargetMode="External"/><Relationship Id="rId17" Type="http://schemas.openxmlformats.org/officeDocument/2006/relationships/hyperlink" Target="http://www.netz.fr/2016/12/15/gerer-des-projets-au-travail-sans-etre-chef-de-projet-cest-desormais-possible/" TargetMode="External"/><Relationship Id="rId2" Type="http://schemas.openxmlformats.org/officeDocument/2006/relationships/notesSlide" Target="../notesSlides/notesSlide9.xml"/><Relationship Id="rId16" Type="http://schemas.openxmlformats.org/officeDocument/2006/relationships/hyperlink" Target="https://parlez-vous-french.com/inscription-communaute/" TargetMode="External"/><Relationship Id="rId20" Type="http://schemas.openxmlformats.org/officeDocument/2006/relationships/hyperlink" Target="https://www.belin-beliet.fr/categories/annuaire-associations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fr.wikipedia.org/wiki/Ecogine" TargetMode="External"/><Relationship Id="rId11" Type="http://schemas.openxmlformats.org/officeDocument/2006/relationships/hyperlink" Target="https://www.imprimeur.cc/les-actions-realisees-les-imprimeurs-lecologie/" TargetMode="External"/><Relationship Id="rId5" Type="http://schemas.openxmlformats.org/officeDocument/2006/relationships/hyperlink" Target="https://ecogine.org/documents/resultats-votes/2021_R%C3%A9sultats_vote.pdf" TargetMode="External"/><Relationship Id="rId15" Type="http://schemas.openxmlformats.org/officeDocument/2006/relationships/hyperlink" Target="https://thumbs.dreamstime.com/z/dessin-au-trait-continu-du-patron-et-de-l-employ%C3%A9-discutant-la-t%C3%A2che-professionnelle-131806985.jpg" TargetMode="External"/><Relationship Id="rId10" Type="http://schemas.openxmlformats.org/officeDocument/2006/relationships/hyperlink" Target="https://biographyinsider.com/christian-kroll/" TargetMode="External"/><Relationship Id="rId19" Type="http://schemas.openxmlformats.org/officeDocument/2006/relationships/hyperlink" Target="https://www.lasourisverte.eco/le-recyclage-informatique-orleans/" TargetMode="External"/><Relationship Id="rId4" Type="http://schemas.openxmlformats.org/officeDocument/2006/relationships/hyperlink" Target="https://pixabay.com/fr/feuille-nature-vert-printemps-1356729/" TargetMode="External"/><Relationship Id="rId9" Type="http://schemas.openxmlformats.org/officeDocument/2006/relationships/hyperlink" Target="https://pixabay.com/fr/photos/feuille-nature-vert-printemps-1356729/" TargetMode="External"/><Relationship Id="rId14" Type="http://schemas.openxmlformats.org/officeDocument/2006/relationships/hyperlink" Target="https://de.wikipedia.org/wiki/Ecosia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crdownload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pour une image  3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" b="565"/>
          <a:stretch>
            <a:fillRect/>
          </a:stretch>
        </p:blipFill>
        <p:spPr/>
      </p:pic>
      <p:sp>
        <p:nvSpPr>
          <p:cNvPr id="6" name="Titre 5">
            <a:extLst>
              <a:ext uri="{FF2B5EF4-FFF2-40B4-BE49-F238E27FC236}">
                <a16:creationId xmlns:a16="http://schemas.microsoft.com/office/drawing/2014/main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713" y="1765978"/>
            <a:ext cx="6840000" cy="2387600"/>
          </a:xfrm>
          <a:solidFill>
            <a:srgbClr val="A2DA92"/>
          </a:solidFill>
        </p:spPr>
        <p:txBody>
          <a:bodyPr rtlCol="0"/>
          <a:lstStyle/>
          <a:p>
            <a:pPr algn="ctr" rtl="0"/>
            <a:r>
              <a:rPr lang="fr-FR" dirty="0">
                <a:solidFill>
                  <a:schemeClr val="tx1"/>
                </a:solidFill>
                <a:latin typeface="+mn-lt"/>
              </a:rPr>
              <a:t>Les moteurs de recherche écoresponsables </a:t>
            </a:r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713" y="4153578"/>
            <a:ext cx="6840000" cy="936000"/>
          </a:xfrm>
          <a:solidFill>
            <a:srgbClr val="A2DA92"/>
          </a:solidFill>
        </p:spPr>
        <p:txBody>
          <a:bodyPr rtlCol="0" anchor="ctr"/>
          <a:lstStyle/>
          <a:p>
            <a:pPr algn="ctr"/>
            <a:r>
              <a:rPr lang="fr-FR" sz="2000" dirty="0">
                <a:solidFill>
                  <a:schemeClr val="tx1"/>
                </a:solidFill>
              </a:rPr>
              <a:t>Vous aussi, participez à l’écologie sans bouger de chez vous </a:t>
            </a:r>
            <a:r>
              <a:rPr lang="fr-FR" altLang="ja-JP" sz="2000" dirty="0">
                <a:solidFill>
                  <a:schemeClr val="tx1"/>
                </a:solidFill>
              </a:rPr>
              <a:t>¯\_(</a:t>
            </a:r>
            <a:r>
              <a:rPr lang="ja-JP" altLang="fr-FR" sz="2000" dirty="0">
                <a:solidFill>
                  <a:schemeClr val="tx1"/>
                </a:solidFill>
              </a:rPr>
              <a:t>ツ</a:t>
            </a:r>
            <a:r>
              <a:rPr lang="fr-FR" altLang="ja-JP" sz="2000" dirty="0">
                <a:solidFill>
                  <a:schemeClr val="tx1"/>
                </a:solidFill>
              </a:rPr>
              <a:t>)_/¯</a:t>
            </a:r>
            <a:endParaRPr lang="fr-FR" sz="2000" dirty="0">
              <a:solidFill>
                <a:schemeClr val="tx1"/>
              </a:solidFill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984" r="100000">
                        <a14:foregroundMark x1="9836" y1="42088" x2="9836" y2="42088"/>
                        <a14:foregroundMark x1="24262" y1="16162" x2="24262" y2="16162"/>
                        <a14:foregroundMark x1="40656" y1="7632" x2="40656" y2="7632"/>
                        <a14:foregroundMark x1="34863" y1="26150" x2="34863" y2="26150"/>
                        <a14:foregroundMark x1="41530" y1="23120" x2="41530" y2="23120"/>
                        <a14:foregroundMark x1="52896" y1="27609" x2="52896" y2="27609"/>
                        <a14:foregroundMark x1="20765" y1="51291" x2="20765" y2="51291"/>
                        <a14:foregroundMark x1="46885" y1="83726" x2="46885" y2="83726"/>
                        <a14:foregroundMark x1="55082" y1="95174" x2="55082" y2="95174"/>
                        <a14:foregroundMark x1="71475" y1="73737" x2="71475" y2="73737"/>
                        <a14:foregroundMark x1="90164" y1="73176" x2="90164" y2="73176"/>
                        <a14:backgroundMark x1="72350" y1="70819" x2="72350" y2="708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525" y="1912123"/>
            <a:ext cx="971550" cy="94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34858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00A7C6-DC8D-BC4F-0A1E-7ABB41C7FF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sz="8000" dirty="0"/>
              <a:t>ECOGINE &amp; LILO</a:t>
            </a:r>
            <a:endParaRPr lang="fr-CH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D3116F-9B48-4E44-102A-DED100923A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/>
              <a:t>ROMAIN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F4C790-D7D5-BAF3-BC66-66B532595A11}"/>
              </a:ext>
            </a:extLst>
          </p:cNvPr>
          <p:cNvSpPr/>
          <p:nvPr/>
        </p:nvSpPr>
        <p:spPr>
          <a:xfrm>
            <a:off x="9157634" y="6230951"/>
            <a:ext cx="2244731" cy="30103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pic>
        <p:nvPicPr>
          <p:cNvPr id="6" name="Image 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E00B92BF-3DB4-88CB-B47F-C0AFBBBC2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359" y="4856474"/>
            <a:ext cx="4109355" cy="125067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FE6665E-B92D-057D-98B9-EF2EDCDC7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475" y="326016"/>
            <a:ext cx="2871890" cy="172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352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02582E-DB08-3400-ADC2-5A28CE5F6B86}"/>
              </a:ext>
            </a:extLst>
          </p:cNvPr>
          <p:cNvSpPr txBox="1">
            <a:spLocks/>
          </p:cNvSpPr>
          <p:nvPr/>
        </p:nvSpPr>
        <p:spPr>
          <a:xfrm>
            <a:off x="493648" y="1438275"/>
            <a:ext cx="6398704" cy="35072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2800" dirty="0">
                <a:solidFill>
                  <a:schemeClr val="tx1"/>
                </a:solidFill>
              </a:rPr>
              <a:t>Qu’est-ce que Ecogine 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ACA4B7-99BA-4985-70D0-C55754AAE45E}"/>
              </a:ext>
            </a:extLst>
          </p:cNvPr>
          <p:cNvSpPr/>
          <p:nvPr/>
        </p:nvSpPr>
        <p:spPr>
          <a:xfrm>
            <a:off x="9024386" y="6218236"/>
            <a:ext cx="2244731" cy="30103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ECOGINE</a:t>
            </a:r>
          </a:p>
        </p:txBody>
      </p:sp>
      <p:sp>
        <p:nvSpPr>
          <p:cNvPr id="8" name="Espace réservé du contenu 5">
            <a:extLst>
              <a:ext uri="{FF2B5EF4-FFF2-40B4-BE49-F238E27FC236}">
                <a16:creationId xmlns:a16="http://schemas.microsoft.com/office/drawing/2014/main" id="{A2A14311-F015-EC1B-B63D-347C9B465939}"/>
              </a:ext>
            </a:extLst>
          </p:cNvPr>
          <p:cNvSpPr txBox="1">
            <a:spLocks/>
          </p:cNvSpPr>
          <p:nvPr/>
        </p:nvSpPr>
        <p:spPr>
          <a:xfrm>
            <a:off x="5152230" y="784287"/>
            <a:ext cx="1887539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dirty="0">
                <a:solidFill>
                  <a:schemeClr val="tx1"/>
                </a:solidFill>
              </a:rPr>
              <a:t>ECOGINE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0439072-CA6A-8CE5-FEAE-10E82655190B}"/>
              </a:ext>
            </a:extLst>
          </p:cNvPr>
          <p:cNvSpPr txBox="1"/>
          <p:nvPr/>
        </p:nvSpPr>
        <p:spPr>
          <a:xfrm>
            <a:off x="416559" y="1927223"/>
            <a:ext cx="58869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CH" sz="2000" dirty="0"/>
              <a:t>Ecogine est moteur de recherche dont bénéfices partiellement versés à associations pour missions environnementales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8C0E8DD-B494-4D37-64A3-D767C0CBA62C}"/>
              </a:ext>
            </a:extLst>
          </p:cNvPr>
          <p:cNvSpPr txBox="1"/>
          <p:nvPr/>
        </p:nvSpPr>
        <p:spPr>
          <a:xfrm>
            <a:off x="416559" y="2964703"/>
            <a:ext cx="5679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CH" sz="2000" dirty="0"/>
              <a:t>L'association Ecogine.org est fondée par trois étudiants de Polytech'Nantes, l'école polytechnique de l'Université de Nantes, en avril 2008.</a:t>
            </a:r>
          </a:p>
        </p:txBody>
      </p:sp>
      <p:pic>
        <p:nvPicPr>
          <p:cNvPr id="3" name="Image 2" descr="Une image contenant plante&#10;&#10;Description générée automatiquement">
            <a:extLst>
              <a:ext uri="{FF2B5EF4-FFF2-40B4-BE49-F238E27FC236}">
                <a16:creationId xmlns:a16="http://schemas.microsoft.com/office/drawing/2014/main" id="{8142BE02-BC92-3215-C089-454BFDD07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8505" y="1261701"/>
            <a:ext cx="3657600" cy="2438400"/>
          </a:xfrm>
          <a:prstGeom prst="rect">
            <a:avLst/>
          </a:prstGeom>
        </p:spPr>
      </p:pic>
      <p:pic>
        <p:nvPicPr>
          <p:cNvPr id="10" name="Image 9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CE91267F-EFFA-0E47-EC83-055F658E3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401" y="4727455"/>
            <a:ext cx="4209195" cy="128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516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93C3ACBD-8070-1941-C2C8-061A4CFAE78E}"/>
              </a:ext>
            </a:extLst>
          </p:cNvPr>
          <p:cNvSpPr txBox="1"/>
          <p:nvPr/>
        </p:nvSpPr>
        <p:spPr>
          <a:xfrm>
            <a:off x="4533048" y="4257274"/>
            <a:ext cx="7284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70 % reversés aux associations</a:t>
            </a:r>
          </a:p>
          <a:p>
            <a:pPr algn="r"/>
            <a:r>
              <a:rPr lang="fr-C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20 % consacrés à la bonne gestion du site </a:t>
            </a:r>
          </a:p>
          <a:p>
            <a:pPr algn="r"/>
            <a:r>
              <a:rPr lang="fr-C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5 % réservés au rachat des émissions de CO2 dues aux recherches en ligne</a:t>
            </a:r>
          </a:p>
          <a:p>
            <a:pPr algn="r"/>
            <a:r>
              <a:rPr lang="fr-C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5 % restants servent à payer les frais de fonctionnement du site</a:t>
            </a:r>
          </a:p>
          <a:p>
            <a:pPr algn="r"/>
            <a:endParaRPr lang="fr-CH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42B6AF-FAC4-28E7-CB77-ED3DDF2D5F90}"/>
              </a:ext>
            </a:extLst>
          </p:cNvPr>
          <p:cNvSpPr/>
          <p:nvPr/>
        </p:nvSpPr>
        <p:spPr>
          <a:xfrm>
            <a:off x="9024386" y="6218236"/>
            <a:ext cx="2244731" cy="30103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ECOGINE</a:t>
            </a:r>
          </a:p>
        </p:txBody>
      </p:sp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3BC1DD2B-ECAF-6916-EE4F-7C06C1B4A4F1}"/>
              </a:ext>
            </a:extLst>
          </p:cNvPr>
          <p:cNvSpPr txBox="1">
            <a:spLocks/>
          </p:cNvSpPr>
          <p:nvPr/>
        </p:nvSpPr>
        <p:spPr>
          <a:xfrm>
            <a:off x="5152230" y="784287"/>
            <a:ext cx="1887539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dirty="0">
                <a:solidFill>
                  <a:schemeClr val="tx1"/>
                </a:solidFill>
              </a:rPr>
              <a:t>ECOGINE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11" name="Espace réservé du contenu 5">
            <a:extLst>
              <a:ext uri="{FF2B5EF4-FFF2-40B4-BE49-F238E27FC236}">
                <a16:creationId xmlns:a16="http://schemas.microsoft.com/office/drawing/2014/main" id="{462FE692-37F3-5C19-722C-5958C456AC89}"/>
              </a:ext>
            </a:extLst>
          </p:cNvPr>
          <p:cNvSpPr txBox="1">
            <a:spLocks/>
          </p:cNvSpPr>
          <p:nvPr/>
        </p:nvSpPr>
        <p:spPr>
          <a:xfrm>
            <a:off x="449661" y="1424677"/>
            <a:ext cx="6398704" cy="35072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2800" dirty="0">
                <a:solidFill>
                  <a:schemeClr val="tx1"/>
                </a:solidFill>
              </a:rPr>
              <a:t>Comment fonctionne Ecogine ?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24C69B0-7766-7E0B-E5DC-BCDCE4989801}"/>
              </a:ext>
            </a:extLst>
          </p:cNvPr>
          <p:cNvSpPr txBox="1"/>
          <p:nvPr/>
        </p:nvSpPr>
        <p:spPr>
          <a:xfrm>
            <a:off x="374378" y="1909747"/>
            <a:ext cx="55095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CH" dirty="0"/>
              <a:t>Ecogine est un intermédiaire fournit à ses utilisateurs des résultats présélectionnés en amont par Google.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897F8FE3-CB22-6661-EAE6-C1A07345C9D0}"/>
              </a:ext>
            </a:extLst>
          </p:cNvPr>
          <p:cNvSpPr txBox="1"/>
          <p:nvPr/>
        </p:nvSpPr>
        <p:spPr>
          <a:xfrm>
            <a:off x="374378" y="2690419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dirty="0"/>
              <a:t>Reverse à l’association une partie des revenus  grâce aux publicités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031843F6-DFAF-BF26-06C8-2BB78C02955A}"/>
              </a:ext>
            </a:extLst>
          </p:cNvPr>
          <p:cNvSpPr txBox="1"/>
          <p:nvPr/>
        </p:nvSpPr>
        <p:spPr>
          <a:xfrm>
            <a:off x="5719966" y="3320521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CH" dirty="0"/>
              <a:t>Les utilisateurs participent ont par la possibilité de suggérer une association qu’ils connaissent et aimeraient défendre. </a:t>
            </a:r>
          </a:p>
        </p:txBody>
      </p:sp>
      <p:pic>
        <p:nvPicPr>
          <p:cNvPr id="25" name="Image 24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874E80D9-32D5-B827-9A7E-F96FCEE93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85" b="89831" l="5484" r="90645">
                        <a14:foregroundMark x1="18548" y1="69492" x2="11935" y2="68765"/>
                        <a14:foregroundMark x1="5484" y1="67070" x2="5484" y2="67070"/>
                        <a14:foregroundMark x1="5484" y1="66586" x2="5968" y2="63923"/>
                        <a14:foregroundMark x1="89516" y1="53269" x2="90645" y2="82567"/>
                        <a14:foregroundMark x1="51613" y1="23487" x2="51290" y2="33656"/>
                        <a14:foregroundMark x1="67903" y1="9685" x2="55484" y2="968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48365" y="502850"/>
            <a:ext cx="4665150" cy="3107592"/>
          </a:xfrm>
          <a:prstGeom prst="rect">
            <a:avLst/>
          </a:prstGeom>
        </p:spPr>
      </p:pic>
      <p:pic>
        <p:nvPicPr>
          <p:cNvPr id="27" name="Image 26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C5B034D1-61D1-750D-B415-E0C34DBCF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013" y="4462538"/>
            <a:ext cx="3048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869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271A498F-48EA-E93C-7D99-411CB57B0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696" b="89946" l="5167" r="97667">
                        <a14:foregroundMark x1="9167" y1="43207" x2="9833" y2="48913"/>
                        <a14:foregroundMark x1="6833" y1="62500" x2="5167" y2="58424"/>
                        <a14:foregroundMark x1="45667" y1="11957" x2="40000" y2="8696"/>
                        <a14:foregroundMark x1="93500" y1="47826" x2="90333" y2="55978"/>
                        <a14:foregroundMark x1="97667" y1="57880" x2="97333" y2="47011"/>
                        <a14:backgroundMark x1="16000" y1="57065" x2="16000" y2="57065"/>
                        <a14:backgroundMark x1="20167" y1="36413" x2="20167" y2="36413"/>
                        <a14:backgroundMark x1="34333" y1="39402" x2="34333" y2="39402"/>
                        <a14:backgroundMark x1="14333" y1="38043" x2="14333" y2="38043"/>
                        <a14:backgroundMark x1="12833" y1="38043" x2="12833" y2="38043"/>
                        <a14:backgroundMark x1="11667" y1="38043" x2="11667" y2="38043"/>
                        <a14:backgroundMark x1="45333" y1="60598" x2="45333" y2="60598"/>
                        <a14:backgroundMark x1="34833" y1="52717" x2="34833" y2="52717"/>
                        <a14:backgroundMark x1="29833" y1="38315" x2="29833" y2="38315"/>
                        <a14:backgroundMark x1="48667" y1="20924" x2="48667" y2="20924"/>
                        <a14:backgroundMark x1="57667" y1="22283" x2="57667" y2="22283"/>
                        <a14:backgroundMark x1="55167" y1="22283" x2="55167" y2="22283"/>
                        <a14:backgroundMark x1="47833" y1="18750" x2="47833" y2="18750"/>
                        <a14:backgroundMark x1="64833" y1="56250" x2="64833" y2="56250"/>
                        <a14:backgroundMark x1="68333" y1="55435" x2="68333" y2="55435"/>
                        <a14:backgroundMark x1="84667" y1="54620" x2="84667" y2="54620"/>
                        <a14:backgroundMark x1="57667" y1="39130" x2="57667" y2="39130"/>
                        <a14:backgroundMark x1="58167" y1="39946" x2="58167" y2="39946"/>
                        <a14:backgroundMark x1="57667" y1="39946" x2="56000" y2="41033"/>
                        <a14:backgroundMark x1="73667" y1="33152" x2="73833" y2="334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32754" y="2916029"/>
            <a:ext cx="5384033" cy="330220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CA9ABCE-0C7F-7181-47EC-61E21F00606B}"/>
              </a:ext>
            </a:extLst>
          </p:cNvPr>
          <p:cNvSpPr/>
          <p:nvPr/>
        </p:nvSpPr>
        <p:spPr>
          <a:xfrm>
            <a:off x="9869556" y="6063331"/>
            <a:ext cx="1411358" cy="544821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ECOGINE</a:t>
            </a:r>
          </a:p>
        </p:txBody>
      </p:sp>
      <p:sp>
        <p:nvSpPr>
          <p:cNvPr id="8" name="Espace réservé du contenu 5">
            <a:extLst>
              <a:ext uri="{FF2B5EF4-FFF2-40B4-BE49-F238E27FC236}">
                <a16:creationId xmlns:a16="http://schemas.microsoft.com/office/drawing/2014/main" id="{EF7EE71A-4441-743F-F9DF-F564F959E271}"/>
              </a:ext>
            </a:extLst>
          </p:cNvPr>
          <p:cNvSpPr txBox="1">
            <a:spLocks/>
          </p:cNvSpPr>
          <p:nvPr/>
        </p:nvSpPr>
        <p:spPr>
          <a:xfrm>
            <a:off x="5152230" y="784287"/>
            <a:ext cx="1887539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dirty="0">
                <a:solidFill>
                  <a:schemeClr val="tx1"/>
                </a:solidFill>
              </a:rPr>
              <a:t>ECOGINE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9" name="Espace réservé du contenu 5">
            <a:extLst>
              <a:ext uri="{FF2B5EF4-FFF2-40B4-BE49-F238E27FC236}">
                <a16:creationId xmlns:a16="http://schemas.microsoft.com/office/drawing/2014/main" id="{9D0A00E5-8EAD-8C72-F372-30200B16B70A}"/>
              </a:ext>
            </a:extLst>
          </p:cNvPr>
          <p:cNvSpPr txBox="1">
            <a:spLocks/>
          </p:cNvSpPr>
          <p:nvPr/>
        </p:nvSpPr>
        <p:spPr>
          <a:xfrm>
            <a:off x="551261" y="1422073"/>
            <a:ext cx="6398704" cy="35072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3600" dirty="0"/>
              <a:t>Les valeurs de leur recherches</a:t>
            </a:r>
            <a:endParaRPr lang="fr-FR" sz="3600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1E2CAD0-D10E-3E33-5802-3BD8EFC6E121}"/>
              </a:ext>
            </a:extLst>
          </p:cNvPr>
          <p:cNvSpPr txBox="1"/>
          <p:nvPr/>
        </p:nvSpPr>
        <p:spPr>
          <a:xfrm>
            <a:off x="449660" y="4354523"/>
            <a:ext cx="55095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novembre 2019, 1000 € ont pu être attribués à l’association Hirondelle, 700 € à l’association Semeurs de Forêts et 300 € à l’ONG Sea Shepherd </a:t>
            </a:r>
            <a:r>
              <a:rPr lang="fr-CH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🦈</a:t>
            </a:r>
            <a:endParaRPr lang="fr-CH" sz="24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FEEC5BE-4574-C0D3-C2B0-067EA9DF0229}"/>
              </a:ext>
            </a:extLst>
          </p:cNvPr>
          <p:cNvSpPr txBox="1"/>
          <p:nvPr/>
        </p:nvSpPr>
        <p:spPr>
          <a:xfrm>
            <a:off x="449661" y="2042185"/>
            <a:ext cx="62128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recherche effectuée par un internaute vaut en moyenne 0,0021 centimes d’euros</a:t>
            </a:r>
            <a:endParaRPr lang="fr-CH" sz="240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1CE0A79-9AE1-46B3-BBAE-D2A4892622D7}"/>
              </a:ext>
            </a:extLst>
          </p:cNvPr>
          <p:cNvSpPr txBox="1"/>
          <p:nvPr/>
        </p:nvSpPr>
        <p:spPr>
          <a:xfrm>
            <a:off x="449661" y="3222493"/>
            <a:ext cx="62128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 bout de 100 recherches, 2 € et 10 centimes sont reversés </a:t>
            </a:r>
            <a:endParaRPr lang="fr-CH" sz="2400" dirty="0"/>
          </a:p>
        </p:txBody>
      </p:sp>
    </p:spTree>
    <p:extLst>
      <p:ext uri="{BB962C8B-B14F-4D97-AF65-F5344CB8AC3E}">
        <p14:creationId xmlns:p14="http://schemas.microsoft.com/office/powerpoint/2010/main" val="114695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B49E91-9331-4D7D-9534-00A6BAB6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31" y="230993"/>
            <a:ext cx="10515600" cy="1325563"/>
          </a:xfrm>
        </p:spPr>
        <p:txBody>
          <a:bodyPr rtlCol="0"/>
          <a:lstStyle/>
          <a:p>
            <a:pPr rtl="0"/>
            <a:r>
              <a:rPr lang="fr-FR" dirty="0">
                <a:latin typeface="+mn-lt"/>
              </a:rPr>
              <a:t>ECOGINE ET LES DONS</a:t>
            </a:r>
          </a:p>
        </p:txBody>
      </p:sp>
      <p:graphicFrame>
        <p:nvGraphicFramePr>
          <p:cNvPr id="4" name="Graphique 3" title="Graphique Financement">
            <a:extLst>
              <a:ext uri="{FF2B5EF4-FFF2-40B4-BE49-F238E27FC236}">
                <a16:creationId xmlns:a16="http://schemas.microsoft.com/office/drawing/2014/main" id="{1ABE75E8-2998-4AD8-8098-39EDE88A00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9252627"/>
              </p:ext>
            </p:extLst>
          </p:nvPr>
        </p:nvGraphicFramePr>
        <p:xfrm>
          <a:off x="3148300" y="1392568"/>
          <a:ext cx="5946928" cy="5334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5" name="Graphique 14" descr="Feuille avec un remplissage uni">
            <a:extLst>
              <a:ext uri="{FF2B5EF4-FFF2-40B4-BE49-F238E27FC236}">
                <a16:creationId xmlns:a16="http://schemas.microsoft.com/office/drawing/2014/main" id="{7CCC2842-04FF-4A99-6484-C3B0F12FD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38885" y="3557801"/>
            <a:ext cx="389457" cy="389457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6D85777D-9263-FC98-2E8E-8F8EACC724DE}"/>
              </a:ext>
            </a:extLst>
          </p:cNvPr>
          <p:cNvSpPr txBox="1"/>
          <p:nvPr/>
        </p:nvSpPr>
        <p:spPr>
          <a:xfrm>
            <a:off x="8225320" y="3829159"/>
            <a:ext cx="22082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r" rtl="0">
              <a:buNone/>
            </a:pPr>
            <a:r>
              <a:rPr lang="fr-CH" sz="2400" b="1" dirty="0">
                <a:solidFill>
                  <a:srgbClr val="9ACB39"/>
                </a:solidFill>
              </a:rPr>
              <a:t>Etats sauvages </a:t>
            </a:r>
            <a:endParaRPr lang="fr-FR" sz="2400" b="1" dirty="0">
              <a:solidFill>
                <a:srgbClr val="9ACB39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9009D5B-283E-68FA-D7A1-970EAAD5C8EB}"/>
              </a:ext>
            </a:extLst>
          </p:cNvPr>
          <p:cNvSpPr txBox="1"/>
          <p:nvPr/>
        </p:nvSpPr>
        <p:spPr>
          <a:xfrm>
            <a:off x="1588644" y="5347575"/>
            <a:ext cx="26218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r" rtl="0">
              <a:buNone/>
            </a:pPr>
            <a:r>
              <a:rPr lang="fr-CH" sz="2400" b="1" dirty="0">
                <a:solidFill>
                  <a:srgbClr val="595959"/>
                </a:solidFill>
              </a:rPr>
              <a:t>Pays de l'Ours Adet</a:t>
            </a:r>
            <a:endParaRPr lang="fr-FR" sz="2400" b="1" dirty="0">
              <a:solidFill>
                <a:srgbClr val="595959"/>
              </a:solidFill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46B6F291-30CC-B270-FB14-014F4AAB47A5}"/>
              </a:ext>
            </a:extLst>
          </p:cNvPr>
          <p:cNvSpPr txBox="1"/>
          <p:nvPr/>
        </p:nvSpPr>
        <p:spPr>
          <a:xfrm>
            <a:off x="321830" y="2277515"/>
            <a:ext cx="40774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rtl="0">
              <a:buNone/>
            </a:pPr>
            <a:r>
              <a:rPr lang="fr-CH" sz="2400" b="1" dirty="0">
                <a:solidFill>
                  <a:srgbClr val="297D53"/>
                </a:solidFill>
              </a:rPr>
              <a:t>France Nature Environnement </a:t>
            </a:r>
            <a:endParaRPr lang="fr-FR" sz="2400" b="1" dirty="0">
              <a:solidFill>
                <a:srgbClr val="297D53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9A03E77D-22CC-ADE9-0C56-DB35A5E2AAAC}"/>
              </a:ext>
            </a:extLst>
          </p:cNvPr>
          <p:cNvSpPr txBox="1"/>
          <p:nvPr/>
        </p:nvSpPr>
        <p:spPr>
          <a:xfrm>
            <a:off x="3723569" y="1411068"/>
            <a:ext cx="21492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rtl="0">
              <a:buNone/>
            </a:pPr>
            <a:r>
              <a:rPr lang="fr-CH" sz="2400" b="1" dirty="0">
                <a:solidFill>
                  <a:srgbClr val="143F29"/>
                </a:solidFill>
              </a:rPr>
              <a:t>Centre Athenas </a:t>
            </a:r>
            <a:endParaRPr lang="fr-FR" sz="2400" b="1" dirty="0">
              <a:solidFill>
                <a:srgbClr val="143F29"/>
              </a:solidFill>
            </a:endParaRP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1C9833D9-C930-DBA2-CEDC-5004477118AB}"/>
              </a:ext>
            </a:extLst>
          </p:cNvPr>
          <p:cNvSpPr txBox="1"/>
          <p:nvPr/>
        </p:nvSpPr>
        <p:spPr>
          <a:xfrm>
            <a:off x="6767452" y="1503697"/>
            <a:ext cx="20457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400" b="1" dirty="0">
                <a:solidFill>
                  <a:srgbClr val="F99D40"/>
                </a:solidFill>
              </a:rPr>
              <a:t>Les colibris </a:t>
            </a:r>
          </a:p>
        </p:txBody>
      </p:sp>
      <p:pic>
        <p:nvPicPr>
          <p:cNvPr id="39" name="Graphique 38" descr="Moineau avec un remplissage uni">
            <a:extLst>
              <a:ext uri="{FF2B5EF4-FFF2-40B4-BE49-F238E27FC236}">
                <a16:creationId xmlns:a16="http://schemas.microsoft.com/office/drawing/2014/main" id="{10EF38C5-2CB2-5620-91BA-550C0BCF49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46851" y="1301118"/>
            <a:ext cx="490051" cy="490051"/>
          </a:xfrm>
          <a:prstGeom prst="rect">
            <a:avLst/>
          </a:prstGeom>
        </p:spPr>
      </p:pic>
      <p:pic>
        <p:nvPicPr>
          <p:cNvPr id="41" name="Graphique 40" descr="Logement avec un remplissage uni">
            <a:extLst>
              <a:ext uri="{FF2B5EF4-FFF2-40B4-BE49-F238E27FC236}">
                <a16:creationId xmlns:a16="http://schemas.microsoft.com/office/drawing/2014/main" id="{A2A104D9-CBEF-60C7-D276-36CD49464D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53473" y="1250805"/>
            <a:ext cx="342527" cy="342527"/>
          </a:xfrm>
          <a:prstGeom prst="rect">
            <a:avLst/>
          </a:prstGeom>
        </p:spPr>
      </p:pic>
      <p:pic>
        <p:nvPicPr>
          <p:cNvPr id="43" name="Graphique 42" descr="Main ouverte avec une plante avec un remplissage uni">
            <a:extLst>
              <a:ext uri="{FF2B5EF4-FFF2-40B4-BE49-F238E27FC236}">
                <a16:creationId xmlns:a16="http://schemas.microsoft.com/office/drawing/2014/main" id="{6CEFA312-6CF5-FD21-A8C0-0C37AE2A55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68512" y="1951577"/>
            <a:ext cx="510114" cy="510114"/>
          </a:xfrm>
          <a:prstGeom prst="rect">
            <a:avLst/>
          </a:prstGeom>
        </p:spPr>
      </p:pic>
      <p:pic>
        <p:nvPicPr>
          <p:cNvPr id="45" name="Graphique 44" descr="Panda avec un remplissage uni">
            <a:extLst>
              <a:ext uri="{FF2B5EF4-FFF2-40B4-BE49-F238E27FC236}">
                <a16:creationId xmlns:a16="http://schemas.microsoft.com/office/drawing/2014/main" id="{72ACDB50-6E9D-4ADA-35D6-618483BD729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431570" y="4992708"/>
            <a:ext cx="505645" cy="505645"/>
          </a:xfrm>
          <a:prstGeom prst="rect">
            <a:avLst/>
          </a:prstGeom>
        </p:spPr>
      </p:pic>
      <p:sp>
        <p:nvSpPr>
          <p:cNvPr id="46" name="ZoneTexte 45">
            <a:extLst>
              <a:ext uri="{FF2B5EF4-FFF2-40B4-BE49-F238E27FC236}">
                <a16:creationId xmlns:a16="http://schemas.microsoft.com/office/drawing/2014/main" id="{D5F83542-8BD4-7A5D-F6CD-9A5CA312738C}"/>
              </a:ext>
            </a:extLst>
          </p:cNvPr>
          <p:cNvSpPr txBox="1"/>
          <p:nvPr/>
        </p:nvSpPr>
        <p:spPr>
          <a:xfrm>
            <a:off x="8395062" y="4956216"/>
            <a:ext cx="33769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r" rtl="0">
              <a:buNone/>
            </a:pPr>
            <a:r>
              <a:rPr lang="fr-CH" sz="2400" b="1" dirty="0">
                <a:solidFill>
                  <a:srgbClr val="9ACB39"/>
                </a:solidFill>
              </a:rPr>
              <a:t>TOTAL OCTOBRE 2021 : 8’000 € </a:t>
            </a:r>
            <a:endParaRPr lang="fr-FR" sz="2400" b="1" dirty="0">
              <a:solidFill>
                <a:srgbClr val="9ACB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809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06FDD342-FCAB-282F-2DA9-EF9DBE1F8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27" b="93064" l="10000" r="95500">
                        <a14:foregroundMark x1="49375" y1="55202" x2="49375" y2="55202"/>
                        <a14:foregroundMark x1="49000" y1="47688" x2="44250" y2="56358"/>
                        <a14:foregroundMark x1="43375" y1="57514" x2="42875" y2="65029"/>
                        <a14:foregroundMark x1="49750" y1="62139" x2="51875" y2="66474"/>
                        <a14:foregroundMark x1="41625" y1="68208" x2="43250" y2="74855"/>
                        <a14:foregroundMark x1="94375" y1="27168" x2="95500" y2="42775"/>
                        <a14:foregroundMark x1="48375" y1="70520" x2="47125" y2="71965"/>
                        <a14:foregroundMark x1="51125" y1="70231" x2="48625" y2="77746"/>
                        <a14:foregroundMark x1="47875" y1="80347" x2="51375" y2="80058"/>
                        <a14:foregroundMark x1="52375" y1="73410" x2="46750" y2="77168"/>
                        <a14:foregroundMark x1="46750" y1="77168" x2="42625" y2="55780"/>
                        <a14:foregroundMark x1="48750" y1="71965" x2="52000" y2="45376"/>
                        <a14:foregroundMark x1="51250" y1="61850" x2="46875" y2="41329"/>
                        <a14:foregroundMark x1="49125" y1="47110" x2="50750" y2="53468"/>
                        <a14:foregroundMark x1="51875" y1="47110" x2="54750" y2="59538"/>
                        <a14:foregroundMark x1="54000" y1="65029" x2="49875" y2="41618"/>
                        <a14:foregroundMark x1="49875" y1="41618" x2="49375" y2="40173"/>
                        <a14:foregroundMark x1="47625" y1="36994" x2="41875" y2="57803"/>
                        <a14:foregroundMark x1="41875" y1="57803" x2="41500" y2="64740"/>
                        <a14:foregroundMark x1="47000" y1="60983" x2="50000" y2="38439"/>
                        <a14:foregroundMark x1="50000" y1="38439" x2="41250" y2="60116"/>
                        <a14:foregroundMark x1="41250" y1="60116" x2="40000" y2="68208"/>
                        <a14:foregroundMark x1="41250" y1="54624" x2="28875" y2="54913"/>
                        <a14:foregroundMark x1="35000" y1="53757" x2="16500" y2="55780"/>
                        <a14:foregroundMark x1="15750" y1="57225" x2="14000" y2="50289"/>
                        <a14:foregroundMark x1="14385" y1="37421" x2="13750" y2="45376"/>
                        <a14:foregroundMark x1="14372" y1="37421" x2="14500" y2="43642"/>
                        <a14:foregroundMark x1="13875" y1="37451" x2="13875" y2="43353"/>
                        <a14:foregroundMark x1="12667" y1="37521" x2="12544" y2="40712"/>
                        <a14:foregroundMark x1="47375" y1="91908" x2="46125" y2="93064"/>
                        <a14:foregroundMark x1="88017" y1="59729" x2="83000" y2="56936"/>
                        <a14:foregroundMark x1="86375" y1="53179" x2="90375" y2="56936"/>
                        <a14:foregroundMark x1="89498" y1="66301" x2="88000" y2="71387"/>
                        <a14:foregroundMark x1="81625" y1="29480" x2="50875" y2="34682"/>
                        <a14:foregroundMark x1="28875" y1="34682" x2="14125" y2="29769"/>
                        <a14:foregroundMark x1="13750" y1="30058" x2="13625" y2="29769"/>
                        <a14:foregroundMark x1="15750" y1="34104" x2="12500" y2="34104"/>
                        <a14:foregroundMark x1="14375" y1="33815" x2="12625" y2="32081"/>
                        <a14:foregroundMark x1="14500" y1="30636" x2="13125" y2="29769"/>
                        <a14:foregroundMark x1="13750" y1="30058" x2="12250" y2="29769"/>
                        <a14:foregroundMark x1="12250" y1="29769" x2="11875" y2="35549"/>
                        <a14:foregroundMark x1="84375" y1="50867" x2="83875" y2="66185"/>
                        <a14:foregroundMark x1="91625" y1="60694" x2="90250" y2="66185"/>
                        <a14:foregroundMark x1="91500" y1="59249" x2="90375" y2="66474"/>
                        <a14:foregroundMark x1="91125" y1="60405" x2="91125" y2="58671"/>
                        <a14:foregroundMark x1="90750" y1="60694" x2="92000" y2="58382"/>
                        <a14:backgroundMark x1="5875" y1="20520" x2="7625" y2="60405"/>
                        <a14:backgroundMark x1="6500" y1="22832" x2="7500" y2="77168"/>
                        <a14:backgroundMark x1="5625" y1="30636" x2="8625" y2="65607"/>
                        <a14:backgroundMark x1="8625" y1="27746" x2="11750" y2="65318"/>
                        <a14:backgroundMark x1="9783" y1="34829" x2="10375" y2="69075"/>
                        <a14:backgroundMark x1="9500" y1="18497" x2="9680" y2="28884"/>
                        <a14:backgroundMark x1="9750" y1="34817" x2="9750" y2="65318"/>
                        <a14:backgroundMark x1="9750" y1="21965" x2="9750" y2="28908"/>
                        <a14:backgroundMark x1="3500" y1="4046" x2="6500" y2="349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5963" y="1198519"/>
            <a:ext cx="5037141" cy="2178563"/>
          </a:xfrm>
          <a:prstGeom prst="roundRect">
            <a:avLst>
              <a:gd name="adj" fmla="val 8594"/>
            </a:avLst>
          </a:prstGeom>
          <a:solidFill>
            <a:srgbClr val="D4ECC4"/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Espace réservé du contenu 5">
            <a:extLst>
              <a:ext uri="{FF2B5EF4-FFF2-40B4-BE49-F238E27FC236}">
                <a16:creationId xmlns:a16="http://schemas.microsoft.com/office/drawing/2014/main" id="{C7C6E9A0-C2E4-E599-CD29-E5268981996C}"/>
              </a:ext>
            </a:extLst>
          </p:cNvPr>
          <p:cNvSpPr txBox="1">
            <a:spLocks/>
          </p:cNvSpPr>
          <p:nvPr/>
        </p:nvSpPr>
        <p:spPr>
          <a:xfrm>
            <a:off x="5303104" y="1396709"/>
            <a:ext cx="6398704" cy="35072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fr-CH" sz="3600" dirty="0"/>
              <a:t>Qu’est-ce que Lilo ?</a:t>
            </a:r>
            <a:endParaRPr lang="fr-FR" sz="3600" dirty="0">
              <a:solidFill>
                <a:schemeClr val="tx1"/>
              </a:solidFill>
            </a:endParaRPr>
          </a:p>
        </p:txBody>
      </p:sp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D2917C4C-8E77-A900-8C5B-78426BBF97ED}"/>
              </a:ext>
            </a:extLst>
          </p:cNvPr>
          <p:cNvSpPr txBox="1">
            <a:spLocks/>
          </p:cNvSpPr>
          <p:nvPr/>
        </p:nvSpPr>
        <p:spPr>
          <a:xfrm>
            <a:off x="5576076" y="774348"/>
            <a:ext cx="1039849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dirty="0">
                <a:solidFill>
                  <a:schemeClr val="tx1"/>
                </a:solidFill>
              </a:rPr>
              <a:t>LILO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4F11FA-7ED4-06E1-E664-A9C1C6E3C221}"/>
              </a:ext>
            </a:extLst>
          </p:cNvPr>
          <p:cNvSpPr/>
          <p:nvPr/>
        </p:nvSpPr>
        <p:spPr>
          <a:xfrm>
            <a:off x="9869556" y="6063331"/>
            <a:ext cx="1411358" cy="544821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LILO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B8386BA-D26E-7540-4E77-035DED5B25B6}"/>
              </a:ext>
            </a:extLst>
          </p:cNvPr>
          <p:cNvSpPr txBox="1"/>
          <p:nvPr/>
        </p:nvSpPr>
        <p:spPr>
          <a:xfrm>
            <a:off x="5604152" y="2025508"/>
            <a:ext cx="609765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CH" sz="2400" dirty="0"/>
              <a:t>Lilo est un moteur de recherche français qui finance les projets sociaux et environnementaux grâce aux recherches de ses utilisateurs. 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E7E3EA1-BD87-F781-387D-E510BB694335}"/>
              </a:ext>
            </a:extLst>
          </p:cNvPr>
          <p:cNvSpPr txBox="1"/>
          <p:nvPr/>
        </p:nvSpPr>
        <p:spPr>
          <a:xfrm>
            <a:off x="5576076" y="3818980"/>
            <a:ext cx="60976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CH" sz="2400" dirty="0"/>
              <a:t>L’utilisateur peut ainsi agir gratuitement pour changer le monde simplement en faisant ses recherches en ligne en utilisant Lilo</a:t>
            </a:r>
          </a:p>
        </p:txBody>
      </p:sp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4EE69BF4-303C-E998-7C5B-1235AB7FB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5841" y="4876352"/>
            <a:ext cx="2810159" cy="158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3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6D9156C-A7A9-ABF9-4789-6B28622634BA}"/>
              </a:ext>
            </a:extLst>
          </p:cNvPr>
          <p:cNvSpPr/>
          <p:nvPr/>
        </p:nvSpPr>
        <p:spPr>
          <a:xfrm>
            <a:off x="9869556" y="6063331"/>
            <a:ext cx="1411358" cy="544821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LILO</a:t>
            </a:r>
          </a:p>
        </p:txBody>
      </p:sp>
      <p:sp>
        <p:nvSpPr>
          <p:cNvPr id="9" name="Espace réservé du contenu 5">
            <a:extLst>
              <a:ext uri="{FF2B5EF4-FFF2-40B4-BE49-F238E27FC236}">
                <a16:creationId xmlns:a16="http://schemas.microsoft.com/office/drawing/2014/main" id="{E72FDBAB-14C3-9853-86A2-C8DE561BC920}"/>
              </a:ext>
            </a:extLst>
          </p:cNvPr>
          <p:cNvSpPr txBox="1">
            <a:spLocks/>
          </p:cNvSpPr>
          <p:nvPr/>
        </p:nvSpPr>
        <p:spPr>
          <a:xfrm>
            <a:off x="5576076" y="774348"/>
            <a:ext cx="1039849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dirty="0">
                <a:solidFill>
                  <a:schemeClr val="tx1"/>
                </a:solidFill>
              </a:rPr>
              <a:t>LILO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A0AB4043-60B8-325B-81F6-62AFC5361BB7}"/>
              </a:ext>
            </a:extLst>
          </p:cNvPr>
          <p:cNvSpPr txBox="1">
            <a:spLocks/>
          </p:cNvSpPr>
          <p:nvPr/>
        </p:nvSpPr>
        <p:spPr>
          <a:xfrm>
            <a:off x="551261" y="1457037"/>
            <a:ext cx="6398704" cy="35072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3600" dirty="0"/>
              <a:t>Pourquoi utiliser Lilo ?</a:t>
            </a:r>
            <a:endParaRPr lang="fr-FR" sz="3600" dirty="0">
              <a:solidFill>
                <a:schemeClr val="tx1"/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4554F05D-62E4-C86E-850D-FA0294B925FF}"/>
              </a:ext>
            </a:extLst>
          </p:cNvPr>
          <p:cNvSpPr txBox="1"/>
          <p:nvPr/>
        </p:nvSpPr>
        <p:spPr>
          <a:xfrm>
            <a:off x="424897" y="2104863"/>
            <a:ext cx="662194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000" dirty="0"/>
              <a:t>Décider que les recherches que l’ont fait sur internet servent également à autre chose que juste vous aider à trouver des sites internet. 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FC6D97DF-95BB-C123-755E-496E538970CB}"/>
              </a:ext>
            </a:extLst>
          </p:cNvPr>
          <p:cNvSpPr txBox="1"/>
          <p:nvPr/>
        </p:nvSpPr>
        <p:spPr>
          <a:xfrm>
            <a:off x="424897" y="3283082"/>
            <a:ext cx="662194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000" dirty="0"/>
              <a:t>Pour des associations les petits princes, médecins du monde, un projet anti-déforestation, le WWF France, l'Hôpital pour enfant Necker, la Fondation le Refuge, etc. </a:t>
            </a:r>
          </a:p>
          <a:p>
            <a:endParaRPr lang="fr-CH" sz="2000" dirty="0"/>
          </a:p>
          <a:p>
            <a:r>
              <a:rPr lang="fr-CH" sz="2000" dirty="0"/>
              <a:t>Plus d’une centaine de projets sont disponibles. </a:t>
            </a:r>
          </a:p>
          <a:p>
            <a:endParaRPr lang="fr-CH" sz="2000" dirty="0"/>
          </a:p>
          <a:p>
            <a:r>
              <a:rPr lang="fr-CH" sz="2000" dirty="0"/>
              <a:t>Pour sauver les animaux, la nature, les enfants, lutter contre les inégalités, aider les populations les plus pauvres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E6D97236-6600-4AD2-4BC4-37A2442B6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19" b="99570" l="2545" r="99821">
                        <a14:foregroundMark x1="20108" y1="21756" x2="22688" y2="25233"/>
                        <a14:foregroundMark x1="22545" y1="20860" x2="20251" y2="22330"/>
                        <a14:foregroundMark x1="20108" y1="20143" x2="16774" y2="18100"/>
                        <a14:foregroundMark x1="19964" y1="22616" x2="16344" y2="20143"/>
                        <a14:foregroundMark x1="17634" y1="20860" x2="16487" y2="19427"/>
                        <a14:foregroundMark x1="11541" y1="16380" x2="5735" y2="13190"/>
                        <a14:foregroundMark x1="16631" y1="6667" x2="16631" y2="7240"/>
                        <a14:foregroundMark x1="36022" y1="8566" x2="35448" y2="13190"/>
                        <a14:foregroundMark x1="42258" y1="4194" x2="45878" y2="1290"/>
                        <a14:foregroundMark x1="20251" y1="42616" x2="21398" y2="47527"/>
                        <a14:foregroundMark x1="3011" y1="45663" x2="3011" y2="45663"/>
                        <a14:foregroundMark x1="2688" y1="45663" x2="2688" y2="45663"/>
                        <a14:foregroundMark x1="2545" y1="45663" x2="6344" y2="45090"/>
                        <a14:foregroundMark x1="27061" y1="78566" x2="22545" y2="73763"/>
                        <a14:foregroundMark x1="32688" y1="90717" x2="32867" y2="95376"/>
                        <a14:foregroundMark x1="48495" y1="90430" x2="48351" y2="93047"/>
                        <a14:foregroundMark x1="47061" y1="88853" x2="49821" y2="91290"/>
                        <a14:foregroundMark x1="39068" y1="97097" x2="40394" y2="99570"/>
                        <a14:foregroundMark x1="77348" y1="79427" x2="78351" y2="78244"/>
                        <a14:foregroundMark x1="87921" y1="64050" x2="93871" y2="53190"/>
                        <a14:foregroundMark x1="94014" y1="52760" x2="99821" y2="47670"/>
                        <a14:foregroundMark x1="99821" y1="47670" x2="99821" y2="47670"/>
                        <a14:foregroundMark x1="71828" y1="21756" x2="77778" y2="30717"/>
                        <a14:foregroundMark x1="77778" y1="30717" x2="78638" y2="34767"/>
                        <a14:foregroundMark x1="78351" y1="26237" x2="83404" y2="29988"/>
                        <a14:foregroundMark x1="61541" y1="3477" x2="71183" y2="7491"/>
                        <a14:foregroundMark x1="71183" y1="7491" x2="75878" y2="6093"/>
                        <a14:foregroundMark x1="84444" y1="34337" x2="81254" y2="30573"/>
                        <a14:foregroundMark x1="22115" y1="73333" x2="16774" y2="71577"/>
                        <a14:foregroundMark x1="31254" y1="28100" x2="31254" y2="28100"/>
                        <a14:foregroundMark x1="37348" y1="28423" x2="37348" y2="28423"/>
                        <a14:foregroundMark x1="49821" y1="28566" x2="49821" y2="28566"/>
                        <a14:foregroundMark x1="58925" y1="28566" x2="58925" y2="28566"/>
                        <a14:foregroundMark x1="57348" y1="26380" x2="57348" y2="26953"/>
                        <a14:foregroundMark x1="57778" y1="26523" x2="58351" y2="29140"/>
                        <a14:foregroundMark x1="63011" y1="23907" x2="64444" y2="27957"/>
                        <a14:foregroundMark x1="40251" y1="31147" x2="42401" y2="32903"/>
                        <a14:foregroundMark x1="42258" y1="26667" x2="40968" y2="24910"/>
                        <a14:foregroundMark x1="37348" y1="47814" x2="34875" y2="45520"/>
                        <a14:foregroundMark x1="44158" y1="45376" x2="45161" y2="50287"/>
                        <a14:foregroundMark x1="33441" y1="35520" x2="34301" y2="39140"/>
                        <a14:foregroundMark x1="43871" y1="47097" x2="45448" y2="52616"/>
                        <a14:foregroundMark x1="54588" y1="42903" x2="56022" y2="46523"/>
                        <a14:foregroundMark x1="64588" y1="41004" x2="64588" y2="48566"/>
                        <a14:foregroundMark x1="36022" y1="69570" x2="37634" y2="77384"/>
                        <a14:foregroundMark x1="44588" y1="64050" x2="43871" y2="71756"/>
                        <a14:foregroundMark x1="55018" y1="64050" x2="57348" y2="76237"/>
                        <a14:foregroundMark x1="65448" y1="60717" x2="68781" y2="66237"/>
                        <a14:backgroundMark x1="36774" y1="1756" x2="36774" y2="1756"/>
                        <a14:backgroundMark x1="84588" y1="30287" x2="83871" y2="30000"/>
                        <a14:backgroundMark x1="83871" y1="30000" x2="83154" y2="29427"/>
                        <a14:backgroundMark x1="84444" y1="31004" x2="82545" y2="29570"/>
                        <a14:backgroundMark x1="51398" y1="99713" x2="51398" y2="99713"/>
                        <a14:backgroundMark x1="51398" y1="99713" x2="51111" y2="99427"/>
                        <a14:backgroundMark x1="38638" y1="99570" x2="38638" y2="99570"/>
                        <a14:backgroundMark x1="34158" y1="99713" x2="34158" y2="99713"/>
                        <a14:backgroundMark x1="30538" y1="99140" x2="30538" y2="99140"/>
                        <a14:backgroundMark x1="31398" y1="35520" x2="31398" y2="35520"/>
                        <a14:backgroundMark x1="55591" y1="49570" x2="55591" y2="495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26712" y="1282011"/>
            <a:ext cx="3354202" cy="335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9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C2FB43-460F-92D3-8DDF-732E3864343C}"/>
              </a:ext>
            </a:extLst>
          </p:cNvPr>
          <p:cNvSpPr/>
          <p:nvPr/>
        </p:nvSpPr>
        <p:spPr>
          <a:xfrm>
            <a:off x="9869556" y="6063331"/>
            <a:ext cx="1411358" cy="544821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LILO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2964426-E0BA-6956-8ECC-6E07C5DE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5" y="1992341"/>
            <a:ext cx="3143250" cy="4343400"/>
          </a:xfrm>
          <a:prstGeom prst="rect">
            <a:avLst/>
          </a:prstGeom>
        </p:spPr>
      </p:pic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0F9C4D42-3AF7-A32B-5F6D-2E27279F7AEB}"/>
              </a:ext>
            </a:extLst>
          </p:cNvPr>
          <p:cNvSpPr txBox="1">
            <a:spLocks/>
          </p:cNvSpPr>
          <p:nvPr/>
        </p:nvSpPr>
        <p:spPr>
          <a:xfrm>
            <a:off x="5576076" y="774348"/>
            <a:ext cx="1039849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dirty="0">
                <a:solidFill>
                  <a:schemeClr val="tx1"/>
                </a:solidFill>
              </a:rPr>
              <a:t>LILO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11" name="Espace réservé du contenu 5">
            <a:extLst>
              <a:ext uri="{FF2B5EF4-FFF2-40B4-BE49-F238E27FC236}">
                <a16:creationId xmlns:a16="http://schemas.microsoft.com/office/drawing/2014/main" id="{C79A0C1B-34D1-B955-3A42-5770FC1BCB19}"/>
              </a:ext>
            </a:extLst>
          </p:cNvPr>
          <p:cNvSpPr txBox="1">
            <a:spLocks/>
          </p:cNvSpPr>
          <p:nvPr/>
        </p:nvSpPr>
        <p:spPr>
          <a:xfrm>
            <a:off x="5056505" y="1992341"/>
            <a:ext cx="6398704" cy="35072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fr-CH" sz="3600" dirty="0"/>
              <a:t>Son </a:t>
            </a:r>
            <a:r>
              <a:rPr lang="fr-CH" sz="4000" dirty="0"/>
              <a:t>fonctionnement</a:t>
            </a:r>
            <a:endParaRPr lang="fr-FR" sz="3600" dirty="0">
              <a:solidFill>
                <a:schemeClr val="tx1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81728F5-92C5-2F1A-DF0C-E0386AB66638}"/>
              </a:ext>
            </a:extLst>
          </p:cNvPr>
          <p:cNvSpPr txBox="1"/>
          <p:nvPr/>
        </p:nvSpPr>
        <p:spPr>
          <a:xfrm>
            <a:off x="5471740" y="2799158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CH" sz="2400" dirty="0"/>
              <a:t>Lilo transforme recherches en revenus, on en prend comme métaphore la goutte d’eau 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3D1C0074-6DA1-2E1F-FC4B-E22988D072E4}"/>
              </a:ext>
            </a:extLst>
          </p:cNvPr>
          <p:cNvSpPr txBox="1"/>
          <p:nvPr/>
        </p:nvSpPr>
        <p:spPr>
          <a:xfrm>
            <a:off x="5483225" y="4058842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CH" sz="2400" dirty="0"/>
              <a:t>La goutte d’eau représente recherches gouttes d’eau ensuite transformées en euros et en reverse en partie aux projets</a:t>
            </a:r>
          </a:p>
        </p:txBody>
      </p:sp>
    </p:spTree>
    <p:extLst>
      <p:ext uri="{BB962C8B-B14F-4D97-AF65-F5344CB8AC3E}">
        <p14:creationId xmlns:p14="http://schemas.microsoft.com/office/powerpoint/2010/main" val="321957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D81F1B-E617-DF7D-69FD-7DD77B8706B9}"/>
              </a:ext>
            </a:extLst>
          </p:cNvPr>
          <p:cNvSpPr/>
          <p:nvPr/>
        </p:nvSpPr>
        <p:spPr>
          <a:xfrm>
            <a:off x="9869556" y="6063331"/>
            <a:ext cx="1411358" cy="544821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LILO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F64999F6-3EA7-3163-C983-2C2569002A43}"/>
              </a:ext>
            </a:extLst>
          </p:cNvPr>
          <p:cNvSpPr txBox="1">
            <a:spLocks/>
          </p:cNvSpPr>
          <p:nvPr/>
        </p:nvSpPr>
        <p:spPr>
          <a:xfrm>
            <a:off x="5576076" y="774348"/>
            <a:ext cx="1039849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dirty="0">
                <a:solidFill>
                  <a:schemeClr val="tx1"/>
                </a:solidFill>
              </a:rPr>
              <a:t>LILO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064ACCB-2F3A-E3F7-1CA3-1D0FED562EE1}"/>
              </a:ext>
            </a:extLst>
          </p:cNvPr>
          <p:cNvSpPr txBox="1">
            <a:spLocks/>
          </p:cNvSpPr>
          <p:nvPr/>
        </p:nvSpPr>
        <p:spPr>
          <a:xfrm>
            <a:off x="509765" y="1646839"/>
            <a:ext cx="6398704" cy="35072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3600" dirty="0"/>
              <a:t>Les projets défendus par Lilo</a:t>
            </a:r>
            <a:endParaRPr lang="fr-FR" sz="3600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3AE1A9B-7A42-1C23-5A47-27C8214AAF9C}"/>
              </a:ext>
            </a:extLst>
          </p:cNvPr>
          <p:cNvSpPr txBox="1"/>
          <p:nvPr/>
        </p:nvSpPr>
        <p:spPr>
          <a:xfrm>
            <a:off x="406400" y="2175669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dirty="0"/>
              <a:t>Projets environnementaux : </a:t>
            </a:r>
          </a:p>
          <a:p>
            <a:r>
              <a:rPr lang="fr-CH" dirty="0"/>
              <a:t>- Soutenir associations qui soignent et protègent la faune et la flore sauvage. Dépolluer des zones géographiques etc..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80E7A1E-5B2C-D491-B628-B8A387FC07ED}"/>
              </a:ext>
            </a:extLst>
          </p:cNvPr>
          <p:cNvSpPr txBox="1"/>
          <p:nvPr/>
        </p:nvSpPr>
        <p:spPr>
          <a:xfrm>
            <a:off x="413245" y="3277100"/>
            <a:ext cx="62026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dirty="0"/>
              <a:t>Social : </a:t>
            </a:r>
          </a:p>
          <a:p>
            <a:r>
              <a:rPr lang="fr-CH" dirty="0"/>
              <a:t>- Lutte contre la précarité, l’exclusion, la discrimination…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ED05008-E0ED-2D38-4930-8A5D2428B1B9}"/>
              </a:ext>
            </a:extLst>
          </p:cNvPr>
          <p:cNvSpPr txBox="1"/>
          <p:nvPr/>
        </p:nvSpPr>
        <p:spPr>
          <a:xfrm>
            <a:off x="413245" y="4123523"/>
            <a:ext cx="62026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dirty="0"/>
              <a:t>Santé : </a:t>
            </a:r>
          </a:p>
          <a:p>
            <a:r>
              <a:rPr lang="fr-CH" dirty="0"/>
              <a:t>- Améliorer quotidien des malades dans hôpitaux ou qui tentent d’accompagner au mieux les autistes et leurs familles ;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3FA0A01A-48C4-BA15-8967-5DBFF8FBBCAB}"/>
              </a:ext>
            </a:extLst>
          </p:cNvPr>
          <p:cNvSpPr txBox="1"/>
          <p:nvPr/>
        </p:nvSpPr>
        <p:spPr>
          <a:xfrm>
            <a:off x="400989" y="5246945"/>
            <a:ext cx="65074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dirty="0"/>
              <a:t>Éducation : </a:t>
            </a:r>
          </a:p>
          <a:p>
            <a:r>
              <a:rPr lang="fr-CH" dirty="0"/>
              <a:t>- Favoriser éducation pour un grand nombre d’enfants.</a:t>
            </a:r>
          </a:p>
          <a:p>
            <a:endParaRPr lang="fr-CH" dirty="0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E4ED1981-1D67-3785-5AA8-828C000C3D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431" b="99653" l="9923" r="90559">
                        <a14:foregroundMark x1="38343" y1="86979" x2="43256" y2="96181"/>
                        <a14:foregroundMark x1="36705" y1="7986" x2="39595" y2="14757"/>
                        <a14:foregroundMark x1="49229" y1="6771" x2="49518" y2="10938"/>
                        <a14:foregroundMark x1="60694" y1="7465" x2="61657" y2="5903"/>
                        <a14:foregroundMark x1="76686" y1="16667" x2="72062" y2="9549"/>
                        <a14:foregroundMark x1="83237" y1="29340" x2="84971" y2="32465"/>
                        <a14:foregroundMark x1="87283" y1="50347" x2="74759" y2="50347"/>
                        <a14:foregroundMark x1="90559" y1="67708" x2="88343" y2="67361"/>
                        <a14:foregroundMark x1="81696" y1="87674" x2="88343" y2="99653"/>
                        <a14:foregroundMark x1="13113" y1="89050" x2="14443" y2="92773"/>
                        <a14:foregroundMark x1="12693" y1="87874" x2="12772" y2="88095"/>
                        <a14:foregroundMark x1="14521" y1="93116" x2="14162" y2="93750"/>
                        <a14:foregroundMark x1="17074" y1="88611" x2="15072" y2="92144"/>
                        <a14:foregroundMark x1="18786" y1="85590" x2="17271" y2="88264"/>
                        <a14:foregroundMark x1="13749" y1="80722" x2="13584" y2="80208"/>
                        <a14:foregroundMark x1="19171" y1="97569" x2="15189" y2="85195"/>
                        <a14:foregroundMark x1="17322" y1="63599" x2="17919" y2="67535"/>
                        <a14:foregroundMark x1="14836" y1="47222" x2="16169" y2="56008"/>
                        <a14:foregroundMark x1="18208" y1="35764" x2="21869" y2="45486"/>
                        <a14:foregroundMark x1="19235" y1="25107" x2="19075" y2="25521"/>
                        <a14:foregroundMark x1="24855" y1="10590" x2="20969" y2="20627"/>
                        <a14:foregroundMark x1="15786" y1="30259" x2="15222" y2="30729"/>
                        <a14:foregroundMark x1="19081" y1="27511" x2="16957" y2="29282"/>
                        <a14:foregroundMark x1="19856" y1="26865" x2="19088" y2="27506"/>
                        <a14:foregroundMark x1="28131" y1="19965" x2="21744" y2="25292"/>
                        <a14:foregroundMark x1="63295" y1="3646" x2="64355" y2="4167"/>
                        <a14:foregroundMark x1="64355" y1="11458" x2="58382" y2="14931"/>
                        <a14:foregroundMark x1="61175" y1="2431" x2="63776" y2="3125"/>
                        <a14:foregroundMark x1="51445" y1="31944" x2="50385" y2="35417"/>
                        <a14:foregroundMark x1="49807" y1="36458" x2="48748" y2="86285"/>
                        <a14:foregroundMark x1="88632" y1="49479" x2="88536" y2="44965"/>
                        <a14:foregroundMark x1="79961" y1="46701" x2="78709" y2="45139"/>
                        <a14:foregroundMark x1="84971" y1="62326" x2="89114" y2="75694"/>
                        <a14:foregroundMark x1="90173" y1="77083" x2="80732" y2="79688"/>
                        <a14:foregroundMark x1="89403" y1="96007" x2="87861" y2="99132"/>
                        <a14:foregroundMark x1="16526" y1="86039" x2="15511" y2="87153"/>
                        <a14:foregroundMark x1="19942" y1="82292" x2="16533" y2="86032"/>
                        <a14:foregroundMark x1="21404" y1="24674" x2="24952" y2="13715"/>
                        <a14:foregroundMark x1="19617" y1="30196" x2="20294" y2="28105"/>
                        <a14:foregroundMark x1="19475" y1="30635" x2="19594" y2="30267"/>
                        <a14:foregroundMark x1="16307" y1="32005" x2="16089" y2="32465"/>
                        <a14:foregroundMark x1="19424" y1="25411" x2="17465" y2="29555"/>
                        <a14:foregroundMark x1="24952" y1="13715" x2="21219" y2="21613"/>
                        <a14:foregroundMark x1="16089" y1="32465" x2="15703" y2="32465"/>
                        <a14:foregroundMark x1="29865" y1="11979" x2="29865" y2="25174"/>
                        <a14:foregroundMark x1="25819" y1="12847" x2="25819" y2="25174"/>
                        <a14:foregroundMark x1="20631" y1="29573" x2="20199" y2="31024"/>
                        <a14:foregroundMark x1="22351" y1="23785" x2="21830" y2="25537"/>
                        <a14:foregroundMark x1="22351" y1="20660" x2="21869" y2="20660"/>
                        <a14:foregroundMark x1="20294" y1="29003" x2="20039" y2="30729"/>
                        <a14:foregroundMark x1="21580" y1="20313" x2="21377" y2="21683"/>
                        <a14:foregroundMark x1="24085" y1="24479" x2="22736" y2="25694"/>
                        <a14:foregroundMark x1="24952" y1="23264" x2="22106" y2="26317"/>
                        <a14:foregroundMark x1="21304" y1="29653" x2="20084" y2="30962"/>
                        <a14:foregroundMark x1="21763" y1="29161" x2="21645" y2="29287"/>
                        <a14:foregroundMark x1="23699" y1="27083" x2="22740" y2="28112"/>
                        <a14:foregroundMark x1="23603" y1="27604" x2="22846" y2="28411"/>
                        <a14:foregroundMark x1="21012" y1="29676" x2="20893" y2="31920"/>
                        <a14:foregroundMark x1="21580" y1="18924" x2="21433" y2="21708"/>
                        <a14:foregroundMark x1="19456" y1="20306" x2="19557" y2="17361"/>
                        <a14:foregroundMark x1="19171" y1="28646" x2="19287" y2="25253"/>
                        <a14:foregroundMark x1="19409" y1="25599" x2="16281" y2="28646"/>
                        <a14:foregroundMark x1="18759" y1="24949" x2="17679" y2="29670"/>
                        <a14:foregroundMark x1="19776" y1="19854" x2="21195" y2="15104"/>
                        <a14:foregroundMark x1="17823" y1="26389" x2="18312" y2="24752"/>
                        <a14:foregroundMark x1="72736" y1="10590" x2="71484" y2="18924"/>
                        <a14:foregroundMark x1="71965" y1="10417" x2="73892" y2="14063"/>
                        <a14:foregroundMark x1="10790" y1="79340" x2="11993" y2="83242"/>
                        <a14:foregroundMark x1="16281" y1="65104" x2="16667" y2="72222"/>
                        <a14:foregroundMark x1="51638" y1="28993" x2="47688" y2="28993"/>
                        <a14:backgroundMark x1="11272" y1="14757" x2="6744" y2="52951"/>
                        <a14:backgroundMark x1="6744" y1="52951" x2="12428" y2="75347"/>
                        <a14:backgroundMark x1="12428" y1="75347" x2="27746" y2="76215"/>
                        <a14:backgroundMark x1="34778" y1="57813" x2="25915" y2="52604"/>
                        <a14:backgroundMark x1="35453" y1="33854" x2="40848" y2="41319"/>
                        <a14:backgroundMark x1="60694" y1="29340" x2="64836" y2="33507"/>
                        <a14:backgroundMark x1="14836" y1="86458" x2="14982" y2="87176"/>
                        <a14:backgroundMark x1="20447" y1="47013" x2="20039" y2="50694"/>
                        <a14:backgroundMark x1="21580" y1="36806" x2="21464" y2="37850"/>
                        <a14:backgroundMark x1="64237" y1="11190" x2="68786" y2="9722"/>
                        <a14:backgroundMark x1="31913" y1="21622" x2="57667" y2="13310"/>
                        <a14:backgroundMark x1="16763" y1="97569" x2="15414" y2="94618"/>
                        <a14:backgroundMark x1="20231" y1="98438" x2="17245" y2="89410"/>
                        <a14:backgroundMark x1="16089" y1="96528" x2="14547" y2="93229"/>
                        <a14:backgroundMark x1="11175" y1="84201" x2="12717" y2="87847"/>
                        <a14:backgroundMark x1="13198" y1="87847" x2="13391" y2="88889"/>
                        <a14:backgroundMark x1="13969" y1="80556" x2="15125" y2="85243"/>
                        <a14:backgroundMark x1="17245" y1="60417" x2="15414" y2="60590"/>
                        <a14:backgroundMark x1="18015" y1="60243" x2="16570" y2="58854"/>
                        <a14:backgroundMark x1="21676" y1="34549" x2="16185" y2="31597"/>
                        <a14:backgroundMark x1="20231" y1="33507" x2="19653" y2="30382"/>
                        <a14:backgroundMark x1="22062" y1="27083" x2="21484" y2="26563"/>
                        <a14:backgroundMark x1="21484" y1="26563" x2="19750" y2="26563"/>
                        <a14:backgroundMark x1="22254" y1="26736" x2="20906" y2="26736"/>
                        <a14:backgroundMark x1="20906" y1="26736" x2="19557" y2="25868"/>
                        <a14:backgroundMark x1="18593" y1="21528" x2="19461" y2="23090"/>
                        <a14:backgroundMark x1="19846" y1="21007" x2="19268" y2="2517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08469" y="2295048"/>
            <a:ext cx="4372445" cy="242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10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916D11D-9EE0-BB7A-DE15-DA05A4E66E42}"/>
              </a:ext>
            </a:extLst>
          </p:cNvPr>
          <p:cNvSpPr/>
          <p:nvPr/>
        </p:nvSpPr>
        <p:spPr>
          <a:xfrm>
            <a:off x="9869556" y="6063331"/>
            <a:ext cx="1411358" cy="544821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LILO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729503F-26AE-0B1B-4BFE-2758EC710BFA}"/>
              </a:ext>
            </a:extLst>
          </p:cNvPr>
          <p:cNvSpPr txBox="1">
            <a:spLocks/>
          </p:cNvSpPr>
          <p:nvPr/>
        </p:nvSpPr>
        <p:spPr>
          <a:xfrm>
            <a:off x="5576076" y="774348"/>
            <a:ext cx="1039849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dirty="0">
                <a:solidFill>
                  <a:schemeClr val="tx1"/>
                </a:solidFill>
              </a:rPr>
              <a:t>LILO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8" name="Espace réservé du contenu 5">
            <a:extLst>
              <a:ext uri="{FF2B5EF4-FFF2-40B4-BE49-F238E27FC236}">
                <a16:creationId xmlns:a16="http://schemas.microsoft.com/office/drawing/2014/main" id="{82C894AA-C573-CCFB-641F-B98ABAD9DC18}"/>
              </a:ext>
            </a:extLst>
          </p:cNvPr>
          <p:cNvSpPr txBox="1">
            <a:spLocks/>
          </p:cNvSpPr>
          <p:nvPr/>
        </p:nvSpPr>
        <p:spPr>
          <a:xfrm>
            <a:off x="5415609" y="1524449"/>
            <a:ext cx="6398704" cy="35072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fr-CH" sz="3600" dirty="0"/>
              <a:t>Informations complémentaires</a:t>
            </a:r>
            <a:endParaRPr lang="fr-FR" sz="3600" dirty="0">
              <a:solidFill>
                <a:schemeClr val="tx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67C798B-E77F-B042-101A-BB8DB2B84387}"/>
              </a:ext>
            </a:extLst>
          </p:cNvPr>
          <p:cNvSpPr txBox="1"/>
          <p:nvPr/>
        </p:nvSpPr>
        <p:spPr>
          <a:xfrm>
            <a:off x="5719935" y="2732066"/>
            <a:ext cx="609437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CH" sz="2200" dirty="0"/>
              <a:t>Maintenant, Lilo laisse plus de liberté au choix des projets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7A56141-6F3F-1C46-CAD8-B74385ACBBD2}"/>
              </a:ext>
            </a:extLst>
          </p:cNvPr>
          <p:cNvSpPr txBox="1"/>
          <p:nvPr/>
        </p:nvSpPr>
        <p:spPr>
          <a:xfrm>
            <a:off x="232301" y="2742438"/>
            <a:ext cx="609437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CH" sz="2200" dirty="0"/>
              <a:t>Remplir trois critères pour la candidature :</a:t>
            </a:r>
          </a:p>
          <a:p>
            <a:pPr algn="just"/>
            <a:endParaRPr lang="fr-CH" sz="2200" dirty="0"/>
          </a:p>
          <a:p>
            <a:pPr algn="just"/>
            <a:r>
              <a:rPr lang="fr-CH" sz="2200" dirty="0"/>
              <a:t>Avoir projet qui existe via une structure légale </a:t>
            </a:r>
          </a:p>
          <a:p>
            <a:pPr algn="just"/>
            <a:r>
              <a:rPr lang="fr-CH" sz="2200" dirty="0"/>
              <a:t>avec visée sociale ou environnementale et soutenu par communauté d’au moins 2000 personnes.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292B49B-28F4-4E1F-995C-5507D611C8D8}"/>
              </a:ext>
            </a:extLst>
          </p:cNvPr>
          <p:cNvSpPr txBox="1"/>
          <p:nvPr/>
        </p:nvSpPr>
        <p:spPr>
          <a:xfrm>
            <a:off x="5316270" y="2047387"/>
            <a:ext cx="659738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CH" sz="2200" dirty="0"/>
              <a:t>À ses débuts Lilo sélectionnait lui-même les projets.</a:t>
            </a:r>
          </a:p>
        </p:txBody>
      </p:sp>
      <p:pic>
        <p:nvPicPr>
          <p:cNvPr id="19" name="Image 18" descr="Une image contenant poupée, jouet, posant, groupe&#10;&#10;Description générée automatiquement">
            <a:extLst>
              <a:ext uri="{FF2B5EF4-FFF2-40B4-BE49-F238E27FC236}">
                <a16:creationId xmlns:a16="http://schemas.microsoft.com/office/drawing/2014/main" id="{EE54F571-D576-857F-F0D5-B89808C88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747" y="4674499"/>
            <a:ext cx="7866505" cy="2094336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ACEE46BA-A3E0-9961-8734-51E47789A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7" b="89991" l="9750" r="90000">
                        <a14:foregroundMark x1="44063" y1="70891" x2="44375" y2="79247"/>
                        <a14:foregroundMark x1="9750" y1="67585" x2="11125" y2="76860"/>
                        <a14:foregroundMark x1="31875" y1="78788" x2="31875" y2="80441"/>
                        <a14:foregroundMark x1="60375" y1="75666" x2="61125" y2="809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661" y="210198"/>
            <a:ext cx="4377196" cy="297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83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Espace réservé du contenu 3"/>
          <p:cNvGraphicFramePr>
            <a:graphicFrameLocks noGrp="1"/>
          </p:cNvGraphicFramePr>
          <p:nvPr>
            <p:ph idx="15"/>
            <p:extLst>
              <p:ext uri="{D42A27DB-BD31-4B8C-83A1-F6EECF244321}">
                <p14:modId xmlns:p14="http://schemas.microsoft.com/office/powerpoint/2010/main" val="3469870689"/>
              </p:ext>
            </p:extLst>
          </p:nvPr>
        </p:nvGraphicFramePr>
        <p:xfrm>
          <a:off x="1946758" y="1485257"/>
          <a:ext cx="8353221" cy="4779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/>
          <p:cNvSpPr/>
          <p:nvPr/>
        </p:nvSpPr>
        <p:spPr>
          <a:xfrm>
            <a:off x="4276867" y="682508"/>
            <a:ext cx="36358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fr-FR" sz="3200" dirty="0"/>
              <a:t>TABLE DES MATIÈRES</a:t>
            </a:r>
            <a:endParaRPr lang="fr-CH" sz="3200" dirty="0"/>
          </a:p>
        </p:txBody>
      </p:sp>
      <p:sp>
        <p:nvSpPr>
          <p:cNvPr id="3" name="ZoneTexte 2"/>
          <p:cNvSpPr txBox="1"/>
          <p:nvPr/>
        </p:nvSpPr>
        <p:spPr>
          <a:xfrm>
            <a:off x="897309" y="1495513"/>
            <a:ext cx="290556" cy="5554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fr-CH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1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921522" y="2177753"/>
            <a:ext cx="290556" cy="5554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fr-CH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2</a:t>
            </a:r>
          </a:p>
        </p:txBody>
      </p:sp>
      <p:sp>
        <p:nvSpPr>
          <p:cNvPr id="38" name="ZoneTexte 37"/>
          <p:cNvSpPr txBox="1"/>
          <p:nvPr/>
        </p:nvSpPr>
        <p:spPr>
          <a:xfrm>
            <a:off x="938613" y="2904144"/>
            <a:ext cx="290556" cy="5554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CH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</a:p>
        </p:txBody>
      </p:sp>
      <p:sp>
        <p:nvSpPr>
          <p:cNvPr id="39" name="ZoneTexte 38"/>
          <p:cNvSpPr txBox="1"/>
          <p:nvPr/>
        </p:nvSpPr>
        <p:spPr>
          <a:xfrm>
            <a:off x="920097" y="3552200"/>
            <a:ext cx="290556" cy="5554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CH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</a:p>
        </p:txBody>
      </p:sp>
      <p:sp>
        <p:nvSpPr>
          <p:cNvPr id="40" name="ZoneTexte 39"/>
          <p:cNvSpPr txBox="1"/>
          <p:nvPr/>
        </p:nvSpPr>
        <p:spPr>
          <a:xfrm>
            <a:off x="952856" y="4242985"/>
            <a:ext cx="290556" cy="5554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CH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endParaRPr lang="fr-CH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ZoneTexte 40"/>
          <p:cNvSpPr txBox="1"/>
          <p:nvPr/>
        </p:nvSpPr>
        <p:spPr>
          <a:xfrm>
            <a:off x="959978" y="4959407"/>
            <a:ext cx="290556" cy="5554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CH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</a:p>
        </p:txBody>
      </p:sp>
      <p:sp>
        <p:nvSpPr>
          <p:cNvPr id="5" name="Rectangle 4"/>
          <p:cNvSpPr/>
          <p:nvPr/>
        </p:nvSpPr>
        <p:spPr>
          <a:xfrm>
            <a:off x="4676329" y="1585471"/>
            <a:ext cx="28453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fr-FR" sz="2400" dirty="0"/>
              <a:t>Description du poster</a:t>
            </a:r>
            <a:endParaRPr lang="fr-CH" sz="2400" dirty="0"/>
          </a:p>
        </p:txBody>
      </p:sp>
      <p:sp>
        <p:nvSpPr>
          <p:cNvPr id="6" name="Rectangle 5"/>
          <p:cNvSpPr/>
          <p:nvPr/>
        </p:nvSpPr>
        <p:spPr>
          <a:xfrm>
            <a:off x="2638127" y="2301359"/>
            <a:ext cx="68966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fr-FR" sz="2400" dirty="0"/>
              <a:t>Description des moteurs de recherche écoresponsable</a:t>
            </a:r>
            <a:endParaRPr lang="fr-CH" sz="2400" dirty="0"/>
          </a:p>
        </p:txBody>
      </p:sp>
      <p:sp>
        <p:nvSpPr>
          <p:cNvPr id="7" name="Rectangle 6"/>
          <p:cNvSpPr/>
          <p:nvPr/>
        </p:nvSpPr>
        <p:spPr>
          <a:xfrm>
            <a:off x="5640145" y="2949059"/>
            <a:ext cx="9498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400" dirty="0"/>
              <a:t>Ecosia</a:t>
            </a:r>
          </a:p>
        </p:txBody>
      </p:sp>
      <p:sp>
        <p:nvSpPr>
          <p:cNvPr id="9" name="Rectangle 8"/>
          <p:cNvSpPr/>
          <p:nvPr/>
        </p:nvSpPr>
        <p:spPr>
          <a:xfrm>
            <a:off x="5520840" y="3653909"/>
            <a:ext cx="11907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400" dirty="0"/>
              <a:t>YouCare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53693" y="4301609"/>
            <a:ext cx="6078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400" dirty="0"/>
              <a:t>Lilo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577534" y="4996934"/>
            <a:ext cx="11437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400" dirty="0"/>
              <a:t>Ecogine</a:t>
            </a:r>
          </a:p>
        </p:txBody>
      </p:sp>
      <p:sp>
        <p:nvSpPr>
          <p:cNvPr id="44" name="ZoneTexte 43"/>
          <p:cNvSpPr txBox="1"/>
          <p:nvPr/>
        </p:nvSpPr>
        <p:spPr>
          <a:xfrm>
            <a:off x="950453" y="5711883"/>
            <a:ext cx="297322" cy="5746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fr-CH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66086" y="5797034"/>
            <a:ext cx="11483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400" dirty="0"/>
              <a:t>Sources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6E8C68-C7F0-E875-95F8-AF72B09A2700}"/>
              </a:ext>
            </a:extLst>
          </p:cNvPr>
          <p:cNvSpPr/>
          <p:nvPr/>
        </p:nvSpPr>
        <p:spPr>
          <a:xfrm>
            <a:off x="8864082" y="6223924"/>
            <a:ext cx="2503525" cy="30103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TABLE DES  MATIÈRES</a:t>
            </a:r>
          </a:p>
        </p:txBody>
      </p:sp>
    </p:spTree>
    <p:extLst>
      <p:ext uri="{BB962C8B-B14F-4D97-AF65-F5344CB8AC3E}">
        <p14:creationId xmlns:p14="http://schemas.microsoft.com/office/powerpoint/2010/main" val="18495660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  <p:bldP spid="8" grpId="0"/>
      <p:bldP spid="3" grpId="0"/>
      <p:bldP spid="37" grpId="0"/>
      <p:bldP spid="38" grpId="0"/>
      <p:bldP spid="39" grpId="0"/>
      <p:bldP spid="40" grpId="0"/>
      <p:bldP spid="41" grpId="0"/>
      <p:bldP spid="5" grpId="0"/>
      <p:bldP spid="6" grpId="0"/>
      <p:bldP spid="7" grpId="0"/>
      <p:bldP spid="9" grpId="0"/>
      <p:bldP spid="10" grpId="0"/>
      <p:bldP spid="11" grpId="0"/>
      <p:bldP spid="44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433CBA-6B58-475A-BAF2-04998BA4A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7FC64F"/>
          </a:solidFill>
        </p:spPr>
        <p:txBody>
          <a:bodyPr rtlCol="0" anchor="ctr"/>
          <a:lstStyle/>
          <a:p>
            <a:pPr algn="ctr" rtl="0"/>
            <a:r>
              <a:rPr lang="fr-FR" sz="4200" dirty="0">
                <a:solidFill>
                  <a:schemeClr val="tx1"/>
                </a:solidFill>
                <a:latin typeface="+mn-lt"/>
              </a:rPr>
              <a:t>Sources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6542706-50AC-4B17-A704-143D94A79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solidFill>
            <a:srgbClr val="7FC64F"/>
          </a:solidFill>
        </p:spPr>
        <p:txBody>
          <a:bodyPr rtlCol="0" anchor="ctr"/>
          <a:lstStyle/>
          <a:p>
            <a:pPr algn="ctr" rtl="0"/>
            <a:r>
              <a:rPr lang="fr-FR" sz="2800" b="1" dirty="0">
                <a:solidFill>
                  <a:schemeClr val="tx1"/>
                </a:solidFill>
              </a:rPr>
              <a:t>Liens des nos informations et images trouvées</a:t>
            </a:r>
          </a:p>
        </p:txBody>
      </p:sp>
      <p:pic>
        <p:nvPicPr>
          <p:cNvPr id="19" name="Espace réservé d’image 18">
            <a:extLst>
              <a:ext uri="{FF2B5EF4-FFF2-40B4-BE49-F238E27FC236}">
                <a16:creationId xmlns:a16="http://schemas.microsoft.com/office/drawing/2014/main" id="{09D613E8-8848-4CCA-946C-52A183E91F7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212" r="6212"/>
          <a:stretch/>
        </p:blipFill>
        <p:spPr/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76A858C7-5A93-E1EA-EA78-BDA23AD47477}"/>
              </a:ext>
            </a:extLst>
          </p:cNvPr>
          <p:cNvSpPr txBox="1"/>
          <p:nvPr/>
        </p:nvSpPr>
        <p:spPr>
          <a:xfrm>
            <a:off x="6093285" y="186393"/>
            <a:ext cx="5890591" cy="64325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fr-FR" sz="2400" dirty="0">
                <a:solidFill>
                  <a:schemeClr val="tx1"/>
                </a:solidFill>
              </a:rPr>
              <a:t>Sources Ecosia :</a:t>
            </a:r>
          </a:p>
          <a:p>
            <a:pPr lvl="5"/>
            <a:endParaRPr lang="fr-FR" dirty="0">
              <a:solidFill>
                <a:schemeClr val="tx1"/>
              </a:solidFill>
            </a:endParaRPr>
          </a:p>
          <a:p>
            <a:pPr rtl="0"/>
            <a:r>
              <a:rPr lang="fr-FR" sz="2400" dirty="0">
                <a:solidFill>
                  <a:schemeClr val="tx1"/>
                </a:solidFill>
              </a:rPr>
              <a:t>Sources YouCare :</a:t>
            </a:r>
          </a:p>
          <a:p>
            <a:pPr marL="0" indent="0" rtl="0">
              <a:buNone/>
            </a:pPr>
            <a:endParaRPr lang="fr-FR" sz="2400" dirty="0">
              <a:solidFill>
                <a:schemeClr val="tx1"/>
              </a:solidFill>
            </a:endParaRPr>
          </a:p>
          <a:p>
            <a:r>
              <a:rPr lang="fr-FR" sz="2400" dirty="0">
                <a:solidFill>
                  <a:schemeClr val="tx1"/>
                </a:solidFill>
              </a:rPr>
              <a:t>Sources Lilo et Ecogine :</a:t>
            </a: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Total dons : </a:t>
            </a:r>
            <a:r>
              <a:rPr lang="fr-FR" sz="1000" dirty="0">
                <a:solidFill>
                  <a:schemeClr val="tx1"/>
                </a:solidFill>
                <a:hlinkClick r:id="rId5"/>
              </a:rPr>
              <a:t>https://ecogine.org/documents/resultats-votes/2021_R%C3%A9sultats_vote.pdf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  <a:hlinkClick r:id="rId6"/>
              </a:rPr>
              <a:t>https://fr.wikipedia.org/wiki/Ecogine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  <a:hlinkClick r:id="rId7"/>
              </a:rPr>
              <a:t>https://faistoiuneplacesurleweb.com/moteur-recherche-alternatif-ecolo-ecogine</a:t>
            </a:r>
            <a:endParaRPr lang="fr-FR" sz="1000" dirty="0">
              <a:solidFill>
                <a:schemeClr val="tx1"/>
              </a:solidFill>
            </a:endParaRPr>
          </a:p>
          <a:p>
            <a:r>
              <a:rPr lang="fr-FR" sz="2400">
                <a:solidFill>
                  <a:schemeClr val="tx1"/>
                </a:solidFill>
              </a:rPr>
              <a:t>Images </a:t>
            </a:r>
            <a:r>
              <a:rPr lang="fr-FR" sz="2400" dirty="0">
                <a:solidFill>
                  <a:schemeClr val="tx1"/>
                </a:solidFill>
              </a:rPr>
              <a:t>:		</a:t>
            </a: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Homme arbre : </a:t>
            </a:r>
            <a:r>
              <a:rPr lang="fr-FR" sz="1000" dirty="0">
                <a:solidFill>
                  <a:schemeClr val="tx1"/>
                </a:solidFill>
                <a:hlinkClick r:id="rId8"/>
              </a:rPr>
              <a:t>https://img.huffingtonpost.com/asset/5c938a8c220000c9001c52ab.jpeg?ops=scalefit_630_noupscale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Feuille page sources : </a:t>
            </a:r>
            <a:r>
              <a:rPr lang="fr-FR" sz="1000" dirty="0">
                <a:solidFill>
                  <a:schemeClr val="tx1"/>
                </a:solidFill>
                <a:hlinkClick r:id="rId9"/>
              </a:rPr>
              <a:t>https://pixabay.com/fr/photos/feuille-nature-vert-printemps-1356729/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Christan Kroll : </a:t>
            </a:r>
            <a:r>
              <a:rPr lang="fr-FR" sz="1000" dirty="0">
                <a:solidFill>
                  <a:schemeClr val="tx1"/>
                </a:solidFill>
                <a:hlinkClick r:id="rId10"/>
              </a:rPr>
              <a:t>https://biographyinsider.com/christian-kroll/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Planète dans herbe : </a:t>
            </a:r>
            <a:r>
              <a:rPr lang="fr-FR" sz="1000" dirty="0">
                <a:solidFill>
                  <a:schemeClr val="tx1"/>
                </a:solidFill>
                <a:hlinkClick r:id="rId11"/>
              </a:rPr>
              <a:t>https://www.imprimeur.cc/les-actions-realisees-les-imprimeurs-lecologie/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Cadenas: </a:t>
            </a:r>
            <a:r>
              <a:rPr lang="fr-FR" sz="1000" dirty="0">
                <a:solidFill>
                  <a:schemeClr val="tx1"/>
                </a:solidFill>
                <a:hlinkClick r:id="rId12"/>
              </a:rPr>
              <a:t>https://www.fr.clipproject.info/clip-art-gratuit/noir_et_blanc_clipart/cadenas-image-noir-et-blanc-images-cliparts-5328.html</a:t>
            </a:r>
            <a:r>
              <a:rPr lang="fr-FR" sz="1000" dirty="0">
                <a:solidFill>
                  <a:schemeClr val="tx1"/>
                </a:solidFill>
              </a:rPr>
              <a:t> </a:t>
            </a: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Pub : </a:t>
            </a:r>
            <a:r>
              <a:rPr lang="fr-FR" sz="1000" dirty="0">
                <a:solidFill>
                  <a:schemeClr val="tx1"/>
                </a:solidFill>
                <a:hlinkClick r:id="rId13"/>
              </a:rPr>
              <a:t>https://www.1jour1actu.com/culture/a-quoi-ca-sert-la-publicite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Logo Ecosia : </a:t>
            </a:r>
            <a:r>
              <a:rPr lang="fr-FR" sz="1000" dirty="0">
                <a:solidFill>
                  <a:schemeClr val="tx1"/>
                </a:solidFill>
                <a:hlinkClick r:id="rId14"/>
              </a:rPr>
              <a:t>https://de.wikipedia.org/wiki/Ecosia</a:t>
            </a:r>
            <a:endParaRPr lang="fr-FR" sz="1000" dirty="0"/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Patron : </a:t>
            </a:r>
            <a:r>
              <a:rPr lang="fr-FR" sz="1000" dirty="0">
                <a:solidFill>
                  <a:schemeClr val="tx1"/>
                </a:solidFill>
                <a:hlinkClick r:id="rId15"/>
              </a:rPr>
              <a:t>https://thumbs.dreamstime.com/z/dessin-au-trait-continu-du-patron-et-de-l-employ%C3%A9-discutant-la-t%C3%A2che-professionnelle-131806985.jpg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Communauté : </a:t>
            </a:r>
            <a:r>
              <a:rPr lang="fr-FR" sz="1000" dirty="0">
                <a:solidFill>
                  <a:schemeClr val="tx1"/>
                </a:solidFill>
                <a:hlinkClick r:id="rId16"/>
              </a:rPr>
              <a:t>https://parlez-vous-french.com/inscription-communaute/</a:t>
            </a:r>
            <a:r>
              <a:rPr lang="fr-FR" sz="1000" dirty="0">
                <a:solidFill>
                  <a:schemeClr val="tx1"/>
                </a:solidFill>
              </a:rPr>
              <a:t> </a:t>
            </a: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Homme bras : </a:t>
            </a:r>
            <a:r>
              <a:rPr lang="fr-FR" sz="1000" dirty="0">
                <a:solidFill>
                  <a:schemeClr val="tx1"/>
                </a:solidFill>
                <a:hlinkClick r:id="rId17"/>
              </a:rPr>
              <a:t>http://www.netz.fr/2016/12/15/gerer-des-projets-au-travail-sans-etre-chef-de-projet-cest-desormais-possible/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 err="1">
                <a:solidFill>
                  <a:schemeClr val="tx1"/>
                </a:solidFill>
              </a:rPr>
              <a:t>Stitch</a:t>
            </a:r>
            <a:r>
              <a:rPr lang="fr-FR" sz="1000" dirty="0">
                <a:solidFill>
                  <a:schemeClr val="tx1"/>
                </a:solidFill>
              </a:rPr>
              <a:t> : </a:t>
            </a:r>
            <a:r>
              <a:rPr lang="fr-FR" sz="1000" dirty="0">
                <a:solidFill>
                  <a:schemeClr val="tx1"/>
                </a:solidFill>
                <a:hlinkClick r:id="rId18"/>
              </a:rPr>
              <a:t>https://en.wikipedia.org/wiki/Stitch_%28Lilo_%26_Stitch%29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Bulles vertes : </a:t>
            </a:r>
            <a:r>
              <a:rPr lang="fr-FR" sz="1000" dirty="0">
                <a:solidFill>
                  <a:schemeClr val="tx1"/>
                </a:solidFill>
                <a:hlinkClick r:id="rId19"/>
              </a:rPr>
              <a:t>https://www.lasourisverte.eco/le-recyclage-informatique-orleans/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r>
              <a:rPr lang="fr-FR" sz="1000" dirty="0">
                <a:solidFill>
                  <a:schemeClr val="tx1"/>
                </a:solidFill>
              </a:rPr>
              <a:t>Images associations : </a:t>
            </a:r>
            <a:r>
              <a:rPr lang="fr-FR" sz="1000" dirty="0">
                <a:solidFill>
                  <a:schemeClr val="tx1"/>
                </a:solidFill>
                <a:hlinkClick r:id="rId20"/>
              </a:rPr>
              <a:t>https://www.belin-beliet.fr/categories/annuaire-associations/</a:t>
            </a:r>
            <a:endParaRPr lang="fr-FR" sz="1000" dirty="0">
              <a:solidFill>
                <a:schemeClr val="tx1"/>
              </a:solidFill>
            </a:endParaRPr>
          </a:p>
          <a:p>
            <a:pPr lvl="3"/>
            <a:endParaRPr lang="fr-FR" sz="1000" dirty="0">
              <a:solidFill>
                <a:schemeClr val="tx1"/>
              </a:solidFill>
            </a:endParaRPr>
          </a:p>
          <a:p>
            <a:pPr lvl="3"/>
            <a:endParaRPr lang="fr-FR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159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ce réservé d’image 18">
            <a:extLst>
              <a:ext uri="{FF2B5EF4-FFF2-40B4-BE49-F238E27FC236}">
                <a16:creationId xmlns:a16="http://schemas.microsoft.com/office/drawing/2014/main" id="{7DD607C7-7CF7-4A0F-BFF7-6F3C46205E6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5048" r="5048"/>
          <a:stretch/>
        </p:blipFill>
        <p:spPr>
          <a:solidFill>
            <a:schemeClr val="tx2">
              <a:lumMod val="60000"/>
              <a:lumOff val="40000"/>
            </a:schemeClr>
          </a:solidFill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74705B8-D771-B0D4-08D4-22E46F3DCD81}"/>
              </a:ext>
            </a:extLst>
          </p:cNvPr>
          <p:cNvSpPr/>
          <p:nvPr/>
        </p:nvSpPr>
        <p:spPr>
          <a:xfrm>
            <a:off x="2992406" y="2154677"/>
            <a:ext cx="6281156" cy="127432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b="1" dirty="0">
                <a:solidFill>
                  <a:schemeClr val="tx1"/>
                </a:solidFill>
                <a:latin typeface="+mn-lt"/>
              </a:rPr>
              <a:t>Merci de votre attention </a:t>
            </a:r>
            <a:endParaRPr lang="fr-CH" sz="4000" b="1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5CAE968-71CB-09A7-1267-ADAC57FF16B3}"/>
              </a:ext>
            </a:extLst>
          </p:cNvPr>
          <p:cNvSpPr txBox="1"/>
          <p:nvPr/>
        </p:nvSpPr>
        <p:spPr>
          <a:xfrm>
            <a:off x="2992406" y="3492230"/>
            <a:ext cx="6281155" cy="369332"/>
          </a:xfrm>
          <a:prstGeom prst="rect">
            <a:avLst/>
          </a:prstGeom>
          <a:solidFill>
            <a:srgbClr val="D4ECC4"/>
          </a:solidFill>
        </p:spPr>
        <p:txBody>
          <a:bodyPr wrap="square">
            <a:spAutoFit/>
          </a:bodyPr>
          <a:lstStyle/>
          <a:p>
            <a:pPr algn="ctr" rtl="0">
              <a:lnSpc>
                <a:spcPct val="100000"/>
              </a:lnSpc>
            </a:pPr>
            <a:r>
              <a:rPr lang="fr-FR" sz="1800" b="1" dirty="0">
                <a:solidFill>
                  <a:schemeClr val="tx1"/>
                </a:solidFill>
                <a:latin typeface="+mn-lt"/>
              </a:rPr>
              <a:t>Alessia, Jorge, Romain</a:t>
            </a:r>
          </a:p>
        </p:txBody>
      </p:sp>
      <p:pic>
        <p:nvPicPr>
          <p:cNvPr id="4" name="Graphique 3" descr="Scène de forêt avec un remplissage uni">
            <a:extLst>
              <a:ext uri="{FF2B5EF4-FFF2-40B4-BE49-F238E27FC236}">
                <a16:creationId xmlns:a16="http://schemas.microsoft.com/office/drawing/2014/main" id="{0E32EB74-1503-50CB-D3C6-857463AFDC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36982" y="261674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429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B1D87D-E475-451A-B36C-E4A4F6360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98" y="5520794"/>
            <a:ext cx="3416334" cy="634396"/>
          </a:xfrm>
          <a:solidFill>
            <a:srgbClr val="A2DA92"/>
          </a:solidFill>
        </p:spPr>
        <p:txBody>
          <a:bodyPr rtlCol="0" anchor="b">
            <a:normAutofit/>
          </a:bodyPr>
          <a:lstStyle/>
          <a:p>
            <a:pPr algn="ctr" rtl="0"/>
            <a:r>
              <a:rPr lang="fr-FR" sz="2400" dirty="0">
                <a:solidFill>
                  <a:schemeClr val="tx1"/>
                </a:solidFill>
                <a:latin typeface="+mn-lt"/>
              </a:rPr>
              <a:t>Description du poster 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006999" y="2704121"/>
            <a:ext cx="7385157" cy="2149379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fr-FR" sz="1600" dirty="0">
                <a:solidFill>
                  <a:schemeClr val="tx1"/>
                </a:solidFill>
              </a:rPr>
              <a:t>Pourquoi ce thème ? 		Intéressant, approfondir apprentissage du  sujet</a:t>
            </a:r>
          </a:p>
          <a:p>
            <a:pPr marL="0" indent="0" rtl="0">
              <a:buNone/>
            </a:pPr>
            <a:r>
              <a:rPr lang="fr-FR" sz="1600" dirty="0">
                <a:solidFill>
                  <a:schemeClr val="tx1"/>
                </a:solidFill>
              </a:rPr>
              <a:t>Pourquoi cet arrière-plan ?	Rappel à la forêt, plantations des arbres</a:t>
            </a:r>
          </a:p>
          <a:p>
            <a:pPr marL="0" indent="0" rtl="0">
              <a:buNone/>
            </a:pPr>
            <a:r>
              <a:rPr lang="fr-FR" sz="1600" dirty="0">
                <a:solidFill>
                  <a:schemeClr val="tx1"/>
                </a:solidFill>
              </a:rPr>
              <a:t>Pourquoi ces icônes ?		Clin d’œil aux thèmes touchés et abordés</a:t>
            </a:r>
          </a:p>
          <a:p>
            <a:pPr marL="0" indent="0" rtl="0">
              <a:buNone/>
            </a:pPr>
            <a:r>
              <a:rPr lang="fr-FR" sz="1600" dirty="0">
                <a:solidFill>
                  <a:schemeClr val="tx1"/>
                </a:solidFill>
              </a:rPr>
              <a:t>Pourquoi les légendes en bas ? 	Résumé des actions des moteurs de recherche</a:t>
            </a:r>
          </a:p>
          <a:p>
            <a:pPr marL="0" indent="0" rtl="0">
              <a:buNone/>
            </a:pPr>
            <a:r>
              <a:rPr lang="fr-FR" sz="1600" dirty="0">
                <a:solidFill>
                  <a:schemeClr val="tx1"/>
                </a:solidFill>
              </a:rPr>
              <a:t>Pourquoi la planète entre les mains ? Rappel au fait de protéger la planète comme on peut</a:t>
            </a:r>
            <a:r>
              <a:rPr lang="fr-FR" dirty="0">
                <a:solidFill>
                  <a:schemeClr val="tx1"/>
                </a:solidFill>
              </a:rPr>
              <a:t>	</a:t>
            </a:r>
          </a:p>
        </p:txBody>
      </p:sp>
      <p:grpSp>
        <p:nvGrpSpPr>
          <p:cNvPr id="46" name="Groupe 45" title="groupe de triangles">
            <a:extLst>
              <a:ext uri="{FF2B5EF4-FFF2-40B4-BE49-F238E27FC236}">
                <a16:creationId xmlns:a16="http://schemas.microsoft.com/office/drawing/2014/main" id="{62DF6AE8-6133-4C1E-91DD-755705ACF0F1}"/>
              </a:ext>
            </a:extLst>
          </p:cNvPr>
          <p:cNvGrpSpPr/>
          <p:nvPr/>
        </p:nvGrpSpPr>
        <p:grpSpPr>
          <a:xfrm>
            <a:off x="9766910" y="564432"/>
            <a:ext cx="1850209" cy="1915995"/>
            <a:chOff x="9862160" y="831132"/>
            <a:chExt cx="1850209" cy="1915995"/>
          </a:xfrm>
        </p:grpSpPr>
        <p:sp>
          <p:nvSpPr>
            <p:cNvPr id="16" name="Forme libre : Forme 15" title="triangles">
              <a:extLst>
                <a:ext uri="{FF2B5EF4-FFF2-40B4-BE49-F238E27FC236}">
                  <a16:creationId xmlns:a16="http://schemas.microsoft.com/office/drawing/2014/main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7" name="Forme libre : Forme 16" title="triangles">
              <a:extLst>
                <a:ext uri="{FF2B5EF4-FFF2-40B4-BE49-F238E27FC236}">
                  <a16:creationId xmlns:a16="http://schemas.microsoft.com/office/drawing/2014/main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8" name="Forme libre : Forme 17" title="triangles">
              <a:extLst>
                <a:ext uri="{FF2B5EF4-FFF2-40B4-BE49-F238E27FC236}">
                  <a16:creationId xmlns:a16="http://schemas.microsoft.com/office/drawing/2014/main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9" name="Forme libre : Forme 18" title="triangles">
              <a:extLst>
                <a:ext uri="{FF2B5EF4-FFF2-40B4-BE49-F238E27FC236}">
                  <a16:creationId xmlns:a16="http://schemas.microsoft.com/office/drawing/2014/main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0" name="Forme libre : Forme 19" title="triangles">
              <a:extLst>
                <a:ext uri="{FF2B5EF4-FFF2-40B4-BE49-F238E27FC236}">
                  <a16:creationId xmlns:a16="http://schemas.microsoft.com/office/drawing/2014/main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1" name="Forme libre : Forme 20" title="triangles">
              <a:extLst>
                <a:ext uri="{FF2B5EF4-FFF2-40B4-BE49-F238E27FC236}">
                  <a16:creationId xmlns:a16="http://schemas.microsoft.com/office/drawing/2014/main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2" name="Forme libre : Forme 21" title="triangles">
              <a:extLst>
                <a:ext uri="{FF2B5EF4-FFF2-40B4-BE49-F238E27FC236}">
                  <a16:creationId xmlns:a16="http://schemas.microsoft.com/office/drawing/2014/main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3" name="Forme libre : Forme 22" title="triangles">
              <a:extLst>
                <a:ext uri="{FF2B5EF4-FFF2-40B4-BE49-F238E27FC236}">
                  <a16:creationId xmlns:a16="http://schemas.microsoft.com/office/drawing/2014/main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4" name="Forme libre : Forme 23" title="triangles">
              <a:extLst>
                <a:ext uri="{FF2B5EF4-FFF2-40B4-BE49-F238E27FC236}">
                  <a16:creationId xmlns:a16="http://schemas.microsoft.com/office/drawing/2014/main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5" name="Forme libre : Forme 24" title="triangles">
              <a:extLst>
                <a:ext uri="{FF2B5EF4-FFF2-40B4-BE49-F238E27FC236}">
                  <a16:creationId xmlns:a16="http://schemas.microsoft.com/office/drawing/2014/main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6" name="Forme libre : Forme 25" title="triangles">
              <a:extLst>
                <a:ext uri="{FF2B5EF4-FFF2-40B4-BE49-F238E27FC236}">
                  <a16:creationId xmlns:a16="http://schemas.microsoft.com/office/drawing/2014/main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7" name="Forme libre : Forme 26" title="triangles">
              <a:extLst>
                <a:ext uri="{FF2B5EF4-FFF2-40B4-BE49-F238E27FC236}">
                  <a16:creationId xmlns:a16="http://schemas.microsoft.com/office/drawing/2014/main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8" name="Forme libre : Forme 27" title="triangles">
              <a:extLst>
                <a:ext uri="{FF2B5EF4-FFF2-40B4-BE49-F238E27FC236}">
                  <a16:creationId xmlns:a16="http://schemas.microsoft.com/office/drawing/2014/main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9" name="Forme libre : Forme 28" title="triangles">
              <a:extLst>
                <a:ext uri="{FF2B5EF4-FFF2-40B4-BE49-F238E27FC236}">
                  <a16:creationId xmlns:a16="http://schemas.microsoft.com/office/drawing/2014/main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</p:grpSp>
      <p:sp>
        <p:nvSpPr>
          <p:cNvPr id="3" name="Rectangle 2"/>
          <p:cNvSpPr/>
          <p:nvPr/>
        </p:nvSpPr>
        <p:spPr>
          <a:xfrm>
            <a:off x="3981292" y="2073561"/>
            <a:ext cx="44067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600" dirty="0"/>
              <a:t>Présentation du poster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38B596B-F678-BE3A-B112-E94C3464FCDB}"/>
              </a:ext>
            </a:extLst>
          </p:cNvPr>
          <p:cNvSpPr/>
          <p:nvPr/>
        </p:nvSpPr>
        <p:spPr>
          <a:xfrm>
            <a:off x="8746144" y="6198823"/>
            <a:ext cx="2621229" cy="320446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PRÉSENTATION POSTER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5795D9A-B473-DE72-CEBC-0BD57F42E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06" y="446228"/>
            <a:ext cx="3436188" cy="507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545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B1D87D-E475-451A-B36C-E4A4F6360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528" y="4562509"/>
            <a:ext cx="4842266" cy="1067670"/>
          </a:xfrm>
          <a:solidFill>
            <a:srgbClr val="A2DA92"/>
          </a:solidFill>
        </p:spPr>
        <p:txBody>
          <a:bodyPr rtlCol="0" anchor="ctr">
            <a:normAutofit/>
          </a:bodyPr>
          <a:lstStyle/>
          <a:p>
            <a:pPr algn="ctr" rtl="0"/>
            <a:r>
              <a:rPr lang="fr-FR" sz="3200" dirty="0">
                <a:solidFill>
                  <a:schemeClr val="tx1"/>
                </a:solidFill>
                <a:latin typeface="+mn-lt"/>
              </a:rPr>
              <a:t>Description des moteurs de recherche 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363175" y="3364468"/>
            <a:ext cx="6398704" cy="931163"/>
          </a:xfrm>
        </p:spPr>
        <p:txBody>
          <a:bodyPr rtlCol="0">
            <a:normAutofit fontScale="62500" lnSpcReduction="20000"/>
          </a:bodyPr>
          <a:lstStyle/>
          <a:p>
            <a:pPr marL="0" indent="0" algn="just" rtl="0">
              <a:lnSpc>
                <a:spcPct val="120000"/>
              </a:lnSpc>
              <a:buNone/>
            </a:pPr>
            <a:r>
              <a:rPr lang="fr-FR" dirty="0">
                <a:solidFill>
                  <a:schemeClr val="tx1"/>
                </a:solidFill>
              </a:rPr>
              <a:t>Qu’est-ce que c’est ? Faire des recherches avec différentes actions envers la planète, aider la finance de plantations d’arbres, nettoyages des mers, plages etc.. </a:t>
            </a:r>
          </a:p>
        </p:txBody>
      </p:sp>
      <p:grpSp>
        <p:nvGrpSpPr>
          <p:cNvPr id="46" name="Groupe 45" title="groupe de triangles">
            <a:extLst>
              <a:ext uri="{FF2B5EF4-FFF2-40B4-BE49-F238E27FC236}">
                <a16:creationId xmlns:a16="http://schemas.microsoft.com/office/drawing/2014/main" id="{62DF6AE8-6133-4C1E-91DD-755705ACF0F1}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orme libre : Forme 15" title="triangles">
              <a:extLst>
                <a:ext uri="{FF2B5EF4-FFF2-40B4-BE49-F238E27FC236}">
                  <a16:creationId xmlns:a16="http://schemas.microsoft.com/office/drawing/2014/main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7" name="Forme libre : Forme 16" title="triangles">
              <a:extLst>
                <a:ext uri="{FF2B5EF4-FFF2-40B4-BE49-F238E27FC236}">
                  <a16:creationId xmlns:a16="http://schemas.microsoft.com/office/drawing/2014/main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8" name="Forme libre : Forme 17" title="triangles">
              <a:extLst>
                <a:ext uri="{FF2B5EF4-FFF2-40B4-BE49-F238E27FC236}">
                  <a16:creationId xmlns:a16="http://schemas.microsoft.com/office/drawing/2014/main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9" name="Forme libre : Forme 18" title="triangles">
              <a:extLst>
                <a:ext uri="{FF2B5EF4-FFF2-40B4-BE49-F238E27FC236}">
                  <a16:creationId xmlns:a16="http://schemas.microsoft.com/office/drawing/2014/main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0" name="Forme libre : Forme 19" title="triangles">
              <a:extLst>
                <a:ext uri="{FF2B5EF4-FFF2-40B4-BE49-F238E27FC236}">
                  <a16:creationId xmlns:a16="http://schemas.microsoft.com/office/drawing/2014/main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1" name="Forme libre : Forme 20" title="triangles">
              <a:extLst>
                <a:ext uri="{FF2B5EF4-FFF2-40B4-BE49-F238E27FC236}">
                  <a16:creationId xmlns:a16="http://schemas.microsoft.com/office/drawing/2014/main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2" name="Forme libre : Forme 21" title="triangles">
              <a:extLst>
                <a:ext uri="{FF2B5EF4-FFF2-40B4-BE49-F238E27FC236}">
                  <a16:creationId xmlns:a16="http://schemas.microsoft.com/office/drawing/2014/main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3" name="Forme libre : Forme 22" title="triangles">
              <a:extLst>
                <a:ext uri="{FF2B5EF4-FFF2-40B4-BE49-F238E27FC236}">
                  <a16:creationId xmlns:a16="http://schemas.microsoft.com/office/drawing/2014/main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4" name="Forme libre : Forme 23" title="triangles">
              <a:extLst>
                <a:ext uri="{FF2B5EF4-FFF2-40B4-BE49-F238E27FC236}">
                  <a16:creationId xmlns:a16="http://schemas.microsoft.com/office/drawing/2014/main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5" name="Forme libre : Forme 24" title="triangles">
              <a:extLst>
                <a:ext uri="{FF2B5EF4-FFF2-40B4-BE49-F238E27FC236}">
                  <a16:creationId xmlns:a16="http://schemas.microsoft.com/office/drawing/2014/main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6" name="Forme libre : Forme 25" title="triangles">
              <a:extLst>
                <a:ext uri="{FF2B5EF4-FFF2-40B4-BE49-F238E27FC236}">
                  <a16:creationId xmlns:a16="http://schemas.microsoft.com/office/drawing/2014/main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7" name="Forme libre : Forme 26" title="triangles">
              <a:extLst>
                <a:ext uri="{FF2B5EF4-FFF2-40B4-BE49-F238E27FC236}">
                  <a16:creationId xmlns:a16="http://schemas.microsoft.com/office/drawing/2014/main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8" name="Forme libre : Forme 27" title="triangles">
              <a:extLst>
                <a:ext uri="{FF2B5EF4-FFF2-40B4-BE49-F238E27FC236}">
                  <a16:creationId xmlns:a16="http://schemas.microsoft.com/office/drawing/2014/main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9" name="Forme libre : Forme 28" title="triangles">
              <a:extLst>
                <a:ext uri="{FF2B5EF4-FFF2-40B4-BE49-F238E27FC236}">
                  <a16:creationId xmlns:a16="http://schemas.microsoft.com/office/drawing/2014/main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</p:grp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079" y="1516510"/>
            <a:ext cx="4850715" cy="303451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63175" y="2863334"/>
            <a:ext cx="58156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dirty="0"/>
              <a:t>Descriptions des moteurs de recherche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46D7BDB-B04B-19C5-D105-F73AE8580B84}"/>
              </a:ext>
            </a:extLst>
          </p:cNvPr>
          <p:cNvSpPr/>
          <p:nvPr/>
        </p:nvSpPr>
        <p:spPr>
          <a:xfrm>
            <a:off x="9024386" y="6218236"/>
            <a:ext cx="2244731" cy="30103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2445644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00A7C6-DC8D-BC4F-0A1E-7ABB41C7FF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sz="8000" dirty="0"/>
              <a:t>ECOSIA</a:t>
            </a:r>
            <a:endParaRPr lang="fr-CH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D3116F-9B48-4E44-102A-DED100923A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/>
              <a:t>ALESSIA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F4C790-D7D5-BAF3-BC66-66B532595A11}"/>
              </a:ext>
            </a:extLst>
          </p:cNvPr>
          <p:cNvSpPr/>
          <p:nvPr/>
        </p:nvSpPr>
        <p:spPr>
          <a:xfrm>
            <a:off x="9157634" y="6230951"/>
            <a:ext cx="2244731" cy="30103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FC8E8E0-4852-053C-57A2-AD03FD411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635" y="3666102"/>
            <a:ext cx="3788667" cy="271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063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532438" y="755154"/>
            <a:ext cx="1548717" cy="385592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fr-FR" sz="3600" dirty="0">
                <a:solidFill>
                  <a:schemeClr val="tx1"/>
                </a:solidFill>
              </a:rPr>
              <a:t>ECOSIA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 txBox="1">
            <a:spLocks/>
          </p:cNvSpPr>
          <p:nvPr/>
        </p:nvSpPr>
        <p:spPr>
          <a:xfrm>
            <a:off x="319923" y="2074581"/>
            <a:ext cx="6398704" cy="30969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>
                <a:solidFill>
                  <a:schemeClr val="tx1"/>
                </a:solidFill>
              </a:rPr>
              <a:t>Qu‘est-ce qu’Ecosia 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3200" dirty="0">
              <a:solidFill>
                <a:schemeClr val="tx1"/>
              </a:solidFill>
            </a:endParaRPr>
          </a:p>
        </p:txBody>
      </p:sp>
      <p:sp>
        <p:nvSpPr>
          <p:cNvPr id="31" name="Espace réservé du contenu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 txBox="1">
            <a:spLocks/>
          </p:cNvSpPr>
          <p:nvPr/>
        </p:nvSpPr>
        <p:spPr>
          <a:xfrm>
            <a:off x="4776281" y="4067757"/>
            <a:ext cx="6626084" cy="93116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fr-FR" sz="3200">
                <a:solidFill>
                  <a:schemeClr val="tx1"/>
                </a:solidFill>
              </a:rPr>
              <a:t>Où les arbres sont-ils plantés précisément ?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r-FR" sz="2000">
                <a:solidFill>
                  <a:schemeClr val="tx1"/>
                </a:solidFill>
              </a:rPr>
              <a:t>Plantés dans trentaine de pays. 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r-FR" sz="2000">
                <a:solidFill>
                  <a:schemeClr val="tx1"/>
                </a:solidFill>
              </a:rPr>
              <a:t>Surtout au : Brésil, Burkina Faso, Indonésie</a:t>
            </a:r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32" name="Espace réservé du contenu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 txBox="1">
            <a:spLocks/>
          </p:cNvSpPr>
          <p:nvPr/>
        </p:nvSpPr>
        <p:spPr>
          <a:xfrm>
            <a:off x="319923" y="4728131"/>
            <a:ext cx="6398704" cy="93116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>
                <a:solidFill>
                  <a:schemeClr val="tx1"/>
                </a:solidFill>
              </a:rPr>
              <a:t>Quelle est leur approche 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sz="2000" dirty="0">
                <a:solidFill>
                  <a:schemeClr val="tx1"/>
                </a:solidFill>
              </a:rPr>
              <a:t>Restaure, protèges les hauts lieux. Cultive + de 500 espèces indigènes. </a:t>
            </a:r>
          </a:p>
        </p:txBody>
      </p:sp>
      <p:pic>
        <p:nvPicPr>
          <p:cNvPr id="1036" name="Picture 12" descr="Christian Kroll (Founder of Ecosia) Wiki, Age, Education, Biography &amp; More  - Biography Insid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673"/>
          <a:stretch/>
        </p:blipFill>
        <p:spPr bwMode="auto">
          <a:xfrm>
            <a:off x="8716712" y="421319"/>
            <a:ext cx="2203983" cy="245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44980" y="3557655"/>
            <a:ext cx="43048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sz="2000" dirty="0"/>
              <a:t>2009-2011 : Ecosia reçoit plusieurs prix.</a:t>
            </a:r>
          </a:p>
        </p:txBody>
      </p:sp>
      <p:sp>
        <p:nvSpPr>
          <p:cNvPr id="9" name="Rectangle 8"/>
          <p:cNvSpPr/>
          <p:nvPr/>
        </p:nvSpPr>
        <p:spPr>
          <a:xfrm>
            <a:off x="244980" y="1858148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fr-FR" sz="2000" dirty="0"/>
              <a:t>Moteur de recherche écologique. Plante 1 arbre contre 45 recherches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4980" y="2501812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fr-FR" sz="2000" dirty="0"/>
              <a:t>Créateur Christian Kroll. Met en Place Ecosia en 2009 suite à voyage autour du monde et prise de conscience de gravité de déforestation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1B2A5C-CCE5-DC6D-D2F8-D1B3BFC3CD36}"/>
              </a:ext>
            </a:extLst>
          </p:cNvPr>
          <p:cNvSpPr/>
          <p:nvPr/>
        </p:nvSpPr>
        <p:spPr>
          <a:xfrm>
            <a:off x="9157634" y="6230951"/>
            <a:ext cx="2244731" cy="30103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6B540CF-0972-56E3-88B7-52CD22379A29}"/>
              </a:ext>
            </a:extLst>
          </p:cNvPr>
          <p:cNvSpPr txBox="1"/>
          <p:nvPr/>
        </p:nvSpPr>
        <p:spPr>
          <a:xfrm>
            <a:off x="246602" y="5769286"/>
            <a:ext cx="60943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fr-FR" sz="1800" dirty="0">
                <a:solidFill>
                  <a:schemeClr val="tx1"/>
                </a:solidFill>
              </a:rPr>
              <a:t>Ecosia travaille avec communautés locales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sz="1800" dirty="0">
                <a:solidFill>
                  <a:schemeClr val="tx1"/>
                </a:solidFill>
              </a:rPr>
              <a:t>Lors des recherches, publicités liées génèrent revenus et avec revenus arbres plantés</a:t>
            </a:r>
            <a:r>
              <a:rPr lang="fr-FR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353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e 45" title="groupe de triangles">
            <a:extLst>
              <a:ext uri="{FF2B5EF4-FFF2-40B4-BE49-F238E27FC236}">
                <a16:creationId xmlns:a16="http://schemas.microsoft.com/office/drawing/2014/main" id="{62DF6AE8-6133-4C1E-91DD-755705ACF0F1}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orme libre : Forme 15" title="triangles">
              <a:extLst>
                <a:ext uri="{FF2B5EF4-FFF2-40B4-BE49-F238E27FC236}">
                  <a16:creationId xmlns:a16="http://schemas.microsoft.com/office/drawing/2014/main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7" name="Forme libre : Forme 16" title="triangles">
              <a:extLst>
                <a:ext uri="{FF2B5EF4-FFF2-40B4-BE49-F238E27FC236}">
                  <a16:creationId xmlns:a16="http://schemas.microsoft.com/office/drawing/2014/main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8" name="Forme libre : Forme 17" title="triangles">
              <a:extLst>
                <a:ext uri="{FF2B5EF4-FFF2-40B4-BE49-F238E27FC236}">
                  <a16:creationId xmlns:a16="http://schemas.microsoft.com/office/drawing/2014/main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9" name="Forme libre : Forme 18" title="triangles">
              <a:extLst>
                <a:ext uri="{FF2B5EF4-FFF2-40B4-BE49-F238E27FC236}">
                  <a16:creationId xmlns:a16="http://schemas.microsoft.com/office/drawing/2014/main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0" name="Forme libre : Forme 19" title="triangles">
              <a:extLst>
                <a:ext uri="{FF2B5EF4-FFF2-40B4-BE49-F238E27FC236}">
                  <a16:creationId xmlns:a16="http://schemas.microsoft.com/office/drawing/2014/main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1" name="Forme libre : Forme 20" title="triangles">
              <a:extLst>
                <a:ext uri="{FF2B5EF4-FFF2-40B4-BE49-F238E27FC236}">
                  <a16:creationId xmlns:a16="http://schemas.microsoft.com/office/drawing/2014/main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2" name="Forme libre : Forme 21" title="triangles">
              <a:extLst>
                <a:ext uri="{FF2B5EF4-FFF2-40B4-BE49-F238E27FC236}">
                  <a16:creationId xmlns:a16="http://schemas.microsoft.com/office/drawing/2014/main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3" name="Forme libre : Forme 22" title="triangles">
              <a:extLst>
                <a:ext uri="{FF2B5EF4-FFF2-40B4-BE49-F238E27FC236}">
                  <a16:creationId xmlns:a16="http://schemas.microsoft.com/office/drawing/2014/main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4" name="Forme libre : Forme 23" title="triangles">
              <a:extLst>
                <a:ext uri="{FF2B5EF4-FFF2-40B4-BE49-F238E27FC236}">
                  <a16:creationId xmlns:a16="http://schemas.microsoft.com/office/drawing/2014/main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5" name="Forme libre : Forme 24" title="triangles">
              <a:extLst>
                <a:ext uri="{FF2B5EF4-FFF2-40B4-BE49-F238E27FC236}">
                  <a16:creationId xmlns:a16="http://schemas.microsoft.com/office/drawing/2014/main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6" name="Forme libre : Forme 25" title="triangles">
              <a:extLst>
                <a:ext uri="{FF2B5EF4-FFF2-40B4-BE49-F238E27FC236}">
                  <a16:creationId xmlns:a16="http://schemas.microsoft.com/office/drawing/2014/main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7" name="Forme libre : Forme 26" title="triangles">
              <a:extLst>
                <a:ext uri="{FF2B5EF4-FFF2-40B4-BE49-F238E27FC236}">
                  <a16:creationId xmlns:a16="http://schemas.microsoft.com/office/drawing/2014/main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8" name="Forme libre : Forme 27" title="triangles">
              <a:extLst>
                <a:ext uri="{FF2B5EF4-FFF2-40B4-BE49-F238E27FC236}">
                  <a16:creationId xmlns:a16="http://schemas.microsoft.com/office/drawing/2014/main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9" name="Forme libre : Forme 28" title="triangles">
              <a:extLst>
                <a:ext uri="{FF2B5EF4-FFF2-40B4-BE49-F238E27FC236}">
                  <a16:creationId xmlns:a16="http://schemas.microsoft.com/office/drawing/2014/main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</p:grpSp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 txBox="1">
            <a:spLocks/>
          </p:cNvSpPr>
          <p:nvPr/>
        </p:nvSpPr>
        <p:spPr>
          <a:xfrm>
            <a:off x="401189" y="1551251"/>
            <a:ext cx="6398704" cy="93116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>
                <a:solidFill>
                  <a:schemeClr val="tx1"/>
                </a:solidFill>
              </a:rPr>
              <a:t>Chiffres concernant Ecosia</a:t>
            </a:r>
          </a:p>
          <a:p>
            <a:pPr marL="0" indent="0">
              <a:buNone/>
            </a:pPr>
            <a:r>
              <a:rPr lang="fr-CH" sz="2000" dirty="0"/>
              <a:t>Un total de plus 15 millions d’utilisateurs ont fait le choix d’utiliser Ecosia comme étant leur moteur de recherche par défaut. </a:t>
            </a:r>
          </a:p>
        </p:txBody>
      </p:sp>
      <p:pic>
        <p:nvPicPr>
          <p:cNvPr id="31" name="Image 30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93768" l="9898" r="8984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002" y="3591217"/>
            <a:ext cx="3171825" cy="28416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961464" y="4269830"/>
            <a:ext cx="660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b="1" spc="50" dirty="0">
                <a:solidFill>
                  <a:srgbClr val="3BBB75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38 %</a:t>
            </a:r>
            <a:endParaRPr lang="fr-CH" b="1" dirty="0"/>
          </a:p>
        </p:txBody>
      </p:sp>
      <p:sp>
        <p:nvSpPr>
          <p:cNvPr id="5" name="Rectangle 4"/>
          <p:cNvSpPr/>
          <p:nvPr/>
        </p:nvSpPr>
        <p:spPr>
          <a:xfrm>
            <a:off x="9277942" y="6295182"/>
            <a:ext cx="660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b="1" spc="50" dirty="0">
                <a:solidFill>
                  <a:srgbClr val="22E8F2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28 %</a:t>
            </a:r>
            <a:endParaRPr lang="fr-CH" b="1" dirty="0"/>
          </a:p>
        </p:txBody>
      </p:sp>
      <p:sp>
        <p:nvSpPr>
          <p:cNvPr id="7" name="Rectangle 6"/>
          <p:cNvSpPr/>
          <p:nvPr/>
        </p:nvSpPr>
        <p:spPr>
          <a:xfrm>
            <a:off x="7808066" y="4816761"/>
            <a:ext cx="660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b="1" spc="50" dirty="0">
                <a:solidFill>
                  <a:srgbClr val="076E73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20 %</a:t>
            </a:r>
            <a:endParaRPr lang="fr-CH" b="1" dirty="0"/>
          </a:p>
        </p:txBody>
      </p:sp>
      <p:sp>
        <p:nvSpPr>
          <p:cNvPr id="9" name="Rectangle 8"/>
          <p:cNvSpPr/>
          <p:nvPr/>
        </p:nvSpPr>
        <p:spPr>
          <a:xfrm>
            <a:off x="8363543" y="3731444"/>
            <a:ext cx="660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b="1" spc="50" dirty="0">
                <a:solidFill>
                  <a:srgbClr val="B3DA24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10 %</a:t>
            </a:r>
            <a:endParaRPr lang="fr-CH" b="1" dirty="0"/>
          </a:p>
        </p:txBody>
      </p:sp>
      <p:sp>
        <p:nvSpPr>
          <p:cNvPr id="10" name="Rectangle 9"/>
          <p:cNvSpPr/>
          <p:nvPr/>
        </p:nvSpPr>
        <p:spPr>
          <a:xfrm>
            <a:off x="9177288" y="3517799"/>
            <a:ext cx="537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b="1" spc="50" dirty="0">
                <a:solidFill>
                  <a:srgbClr val="3B8FC3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5 %</a:t>
            </a:r>
            <a:endParaRPr lang="fr-CH" b="1" dirty="0"/>
          </a:p>
        </p:txBody>
      </p:sp>
      <p:sp>
        <p:nvSpPr>
          <p:cNvPr id="11" name="Rectangle 10"/>
          <p:cNvSpPr/>
          <p:nvPr/>
        </p:nvSpPr>
        <p:spPr>
          <a:xfrm>
            <a:off x="2132877" y="4196834"/>
            <a:ext cx="46788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800"/>
              </a:spcAft>
            </a:pPr>
            <a:r>
              <a:rPr lang="fr-CH" spc="50" dirty="0">
                <a:solidFill>
                  <a:srgbClr val="3BBB75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38 % : 843'098 </a:t>
            </a:r>
            <a:r>
              <a:rPr lang="fr-CH" spc="50" dirty="0">
                <a:solidFill>
                  <a:srgbClr val="3BBB75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€</a:t>
            </a:r>
            <a:r>
              <a:rPr lang="fr-CH" spc="50" dirty="0">
                <a:solidFill>
                  <a:srgbClr val="3BBB75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dans la plantations d’arbres. </a:t>
            </a:r>
            <a:endParaRPr lang="fr-CH" spc="50" dirty="0">
              <a:solidFill>
                <a:srgbClr val="8AB833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126846" y="4615934"/>
            <a:ext cx="46910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800"/>
              </a:spcAft>
            </a:pPr>
            <a:r>
              <a:rPr lang="fr-CH" spc="50" dirty="0">
                <a:solidFill>
                  <a:srgbClr val="22E8F2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28 % : 606'225 </a:t>
            </a:r>
            <a:r>
              <a:rPr lang="fr-CH" spc="50" dirty="0">
                <a:solidFill>
                  <a:srgbClr val="22E8F2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€</a:t>
            </a:r>
            <a:r>
              <a:rPr lang="fr-CH" spc="50" dirty="0">
                <a:solidFill>
                  <a:srgbClr val="22E8F2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dans les coûts d’exploitation </a:t>
            </a:r>
            <a:endParaRPr lang="fr-CH" spc="50" dirty="0">
              <a:solidFill>
                <a:srgbClr val="8AB833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124074" y="5025509"/>
            <a:ext cx="52741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800"/>
              </a:spcAft>
            </a:pPr>
            <a:r>
              <a:rPr lang="fr-CH" spc="50" dirty="0">
                <a:solidFill>
                  <a:srgbClr val="076E73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20 % : 433'574 </a:t>
            </a:r>
            <a:r>
              <a:rPr lang="fr-CH" spc="50" dirty="0">
                <a:solidFill>
                  <a:srgbClr val="076E73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€</a:t>
            </a:r>
            <a:r>
              <a:rPr lang="fr-CH" spc="50" dirty="0">
                <a:solidFill>
                  <a:srgbClr val="076E73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dans les impôts et sécurité sociale </a:t>
            </a:r>
            <a:endParaRPr lang="fr-CH" spc="50" dirty="0">
              <a:solidFill>
                <a:srgbClr val="8AB833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108724" y="5435084"/>
            <a:ext cx="45929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800"/>
              </a:spcAft>
            </a:pPr>
            <a:r>
              <a:rPr lang="fr-CH" spc="50" dirty="0">
                <a:solidFill>
                  <a:srgbClr val="B3DA24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10 % :  209'336 </a:t>
            </a:r>
            <a:r>
              <a:rPr lang="fr-CH" spc="50" dirty="0">
                <a:solidFill>
                  <a:srgbClr val="B3DA24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€</a:t>
            </a:r>
            <a:r>
              <a:rPr lang="fr-CH" spc="50" dirty="0">
                <a:solidFill>
                  <a:srgbClr val="B3DA24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dans investissements verts </a:t>
            </a:r>
            <a:endParaRPr lang="fr-CH" spc="50" dirty="0">
              <a:solidFill>
                <a:srgbClr val="8AB833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95500" y="5854184"/>
            <a:ext cx="32770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800"/>
              </a:spcAft>
            </a:pPr>
            <a:r>
              <a:rPr lang="fr-CH" spc="50" dirty="0">
                <a:solidFill>
                  <a:srgbClr val="3B8FC3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5 % : 105'243 </a:t>
            </a:r>
            <a:r>
              <a:rPr lang="fr-CH" spc="50" dirty="0">
                <a:solidFill>
                  <a:srgbClr val="3B8FC3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€</a:t>
            </a:r>
            <a:r>
              <a:rPr lang="fr-CH" spc="50" dirty="0">
                <a:solidFill>
                  <a:srgbClr val="3B8FC3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dans publicités</a:t>
            </a:r>
            <a:endParaRPr lang="fr-CH" spc="50" dirty="0">
              <a:solidFill>
                <a:srgbClr val="8AB833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8F7252-7EDC-B7E8-A898-7EF3F108F822}"/>
              </a:ext>
            </a:extLst>
          </p:cNvPr>
          <p:cNvSpPr/>
          <p:nvPr/>
        </p:nvSpPr>
        <p:spPr>
          <a:xfrm>
            <a:off x="9949694" y="6203636"/>
            <a:ext cx="1206446" cy="364079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  <p:sp>
        <p:nvSpPr>
          <p:cNvPr id="33" name="Espace réservé du contenu 5">
            <a:extLst>
              <a:ext uri="{FF2B5EF4-FFF2-40B4-BE49-F238E27FC236}">
                <a16:creationId xmlns:a16="http://schemas.microsoft.com/office/drawing/2014/main" id="{C7856F55-C954-5684-F44C-99001A972841}"/>
              </a:ext>
            </a:extLst>
          </p:cNvPr>
          <p:cNvSpPr txBox="1">
            <a:spLocks/>
          </p:cNvSpPr>
          <p:nvPr/>
        </p:nvSpPr>
        <p:spPr>
          <a:xfrm>
            <a:off x="5532438" y="755154"/>
            <a:ext cx="1548717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>
                <a:solidFill>
                  <a:schemeClr val="tx1"/>
                </a:solidFill>
              </a:rPr>
              <a:t>ECOSIA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06241177-0F70-521C-7036-0E9CA08867B7}"/>
              </a:ext>
            </a:extLst>
          </p:cNvPr>
          <p:cNvSpPr txBox="1"/>
          <p:nvPr/>
        </p:nvSpPr>
        <p:spPr>
          <a:xfrm>
            <a:off x="313717" y="2654272"/>
            <a:ext cx="60943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CH" sz="1800" dirty="0"/>
              <a:t>Selon un rapport datant de février 2022, leur revenu s’élevait à un total de plus de : 2'197'476 € avec plus de 6'383'659 arbres financés</a:t>
            </a:r>
          </a:p>
        </p:txBody>
      </p:sp>
    </p:spTree>
    <p:extLst>
      <p:ext uri="{BB962C8B-B14F-4D97-AF65-F5344CB8AC3E}">
        <p14:creationId xmlns:p14="http://schemas.microsoft.com/office/powerpoint/2010/main" val="62607160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e 45" title="groupe de triangles">
            <a:extLst>
              <a:ext uri="{FF2B5EF4-FFF2-40B4-BE49-F238E27FC236}">
                <a16:creationId xmlns:a16="http://schemas.microsoft.com/office/drawing/2014/main" id="{62DF6AE8-6133-4C1E-91DD-755705ACF0F1}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orme libre : Forme 15" title="triangles">
              <a:extLst>
                <a:ext uri="{FF2B5EF4-FFF2-40B4-BE49-F238E27FC236}">
                  <a16:creationId xmlns:a16="http://schemas.microsoft.com/office/drawing/2014/main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7" name="Forme libre : Forme 16" title="triangles">
              <a:extLst>
                <a:ext uri="{FF2B5EF4-FFF2-40B4-BE49-F238E27FC236}">
                  <a16:creationId xmlns:a16="http://schemas.microsoft.com/office/drawing/2014/main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8" name="Forme libre : Forme 17" title="triangles">
              <a:extLst>
                <a:ext uri="{FF2B5EF4-FFF2-40B4-BE49-F238E27FC236}">
                  <a16:creationId xmlns:a16="http://schemas.microsoft.com/office/drawing/2014/main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9" name="Forme libre : Forme 18" title="triangles">
              <a:extLst>
                <a:ext uri="{FF2B5EF4-FFF2-40B4-BE49-F238E27FC236}">
                  <a16:creationId xmlns:a16="http://schemas.microsoft.com/office/drawing/2014/main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0" name="Forme libre : Forme 19" title="triangles">
              <a:extLst>
                <a:ext uri="{FF2B5EF4-FFF2-40B4-BE49-F238E27FC236}">
                  <a16:creationId xmlns:a16="http://schemas.microsoft.com/office/drawing/2014/main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1" name="Forme libre : Forme 20" title="triangles">
              <a:extLst>
                <a:ext uri="{FF2B5EF4-FFF2-40B4-BE49-F238E27FC236}">
                  <a16:creationId xmlns:a16="http://schemas.microsoft.com/office/drawing/2014/main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2" name="Forme libre : Forme 21" title="triangles">
              <a:extLst>
                <a:ext uri="{FF2B5EF4-FFF2-40B4-BE49-F238E27FC236}">
                  <a16:creationId xmlns:a16="http://schemas.microsoft.com/office/drawing/2014/main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3" name="Forme libre : Forme 22" title="triangles">
              <a:extLst>
                <a:ext uri="{FF2B5EF4-FFF2-40B4-BE49-F238E27FC236}">
                  <a16:creationId xmlns:a16="http://schemas.microsoft.com/office/drawing/2014/main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4" name="Forme libre : Forme 23" title="triangles">
              <a:extLst>
                <a:ext uri="{FF2B5EF4-FFF2-40B4-BE49-F238E27FC236}">
                  <a16:creationId xmlns:a16="http://schemas.microsoft.com/office/drawing/2014/main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5" name="Forme libre : Forme 24" title="triangles">
              <a:extLst>
                <a:ext uri="{FF2B5EF4-FFF2-40B4-BE49-F238E27FC236}">
                  <a16:creationId xmlns:a16="http://schemas.microsoft.com/office/drawing/2014/main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6" name="Forme libre : Forme 25" title="triangles">
              <a:extLst>
                <a:ext uri="{FF2B5EF4-FFF2-40B4-BE49-F238E27FC236}">
                  <a16:creationId xmlns:a16="http://schemas.microsoft.com/office/drawing/2014/main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7" name="Forme libre : Forme 26" title="triangles">
              <a:extLst>
                <a:ext uri="{FF2B5EF4-FFF2-40B4-BE49-F238E27FC236}">
                  <a16:creationId xmlns:a16="http://schemas.microsoft.com/office/drawing/2014/main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8" name="Forme libre : Forme 27" title="triangles">
              <a:extLst>
                <a:ext uri="{FF2B5EF4-FFF2-40B4-BE49-F238E27FC236}">
                  <a16:creationId xmlns:a16="http://schemas.microsoft.com/office/drawing/2014/main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29" name="Forme libre : Forme 28" title="triangles">
              <a:extLst>
                <a:ext uri="{FF2B5EF4-FFF2-40B4-BE49-F238E27FC236}">
                  <a16:creationId xmlns:a16="http://schemas.microsoft.com/office/drawing/2014/main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</p:grpSp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 txBox="1">
            <a:spLocks/>
          </p:cNvSpPr>
          <p:nvPr/>
        </p:nvSpPr>
        <p:spPr>
          <a:xfrm>
            <a:off x="493648" y="1438275"/>
            <a:ext cx="6398704" cy="35072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2800" dirty="0">
                <a:solidFill>
                  <a:schemeClr val="tx1"/>
                </a:solidFill>
              </a:rPr>
              <a:t>Ecosia et la vie privée de ses utilisateurs</a:t>
            </a:r>
          </a:p>
        </p:txBody>
      </p:sp>
      <p:sp>
        <p:nvSpPr>
          <p:cNvPr id="32" name="Espace réservé du contenu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 txBox="1">
            <a:spLocks/>
          </p:cNvSpPr>
          <p:nvPr/>
        </p:nvSpPr>
        <p:spPr>
          <a:xfrm>
            <a:off x="4665024" y="4248150"/>
            <a:ext cx="6650260" cy="47667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fr-FR" sz="2800" dirty="0">
                <a:solidFill>
                  <a:schemeClr val="tx1"/>
                </a:solidFill>
              </a:rPr>
              <a:t>Le mauvais côté d’Ecosia</a:t>
            </a:r>
          </a:p>
        </p:txBody>
      </p:sp>
      <p:pic>
        <p:nvPicPr>
          <p:cNvPr id="2050" name="Picture 2" descr="Cadenas image - Noir et blanc images cliparts - Noir et blanc dessin,  picture, image, graphic, clip art télécharger gratuit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338" y="1984275"/>
            <a:ext cx="1348972" cy="1042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4" descr="Bing Cartes — Wikipédia"/>
          <p:cNvSpPr>
            <a:spLocks noChangeAspect="1" noChangeArrowheads="1"/>
          </p:cNvSpPr>
          <p:nvPr/>
        </p:nvSpPr>
        <p:spPr bwMode="auto">
          <a:xfrm>
            <a:off x="574319" y="1300741"/>
            <a:ext cx="3362325" cy="136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CH"/>
          </a:p>
        </p:txBody>
      </p:sp>
      <p:pic>
        <p:nvPicPr>
          <p:cNvPr id="2054" name="Picture 6" descr="Bing Cartes — Wikipédi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383" y="4798887"/>
            <a:ext cx="1655362" cy="670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00050" y="1932712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fr-CH" dirty="0"/>
              <a:t>Données non conservées et anonymisées au bout d’une semaine. Ni échangées avec agences de publicité. </a:t>
            </a:r>
          </a:p>
          <a:p>
            <a:pPr algn="just"/>
            <a:endParaRPr lang="fr-CH" dirty="0"/>
          </a:p>
          <a:p>
            <a:pPr algn="just"/>
            <a:r>
              <a:rPr lang="fr-CH" dirty="0"/>
              <a:t>Recherches chiffrées et sécurisées afin qu’aucune menace mettent en danger vie privée des utilisateurs. Le peu de données recueillent est pour améliorer service d’approche et peut être désactivé avec l’option « DO NOT TRACK »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5343525" y="481518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fr-CH" dirty="0"/>
              <a:t>Utilise moteur de recherche « Bing » comme intermédiaire. Augmente consommation des serveurs ainsi que la pollution qui va avec.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0A0E331-965B-0B71-1D44-EB4AAFB3C895}"/>
              </a:ext>
            </a:extLst>
          </p:cNvPr>
          <p:cNvSpPr/>
          <p:nvPr/>
        </p:nvSpPr>
        <p:spPr>
          <a:xfrm>
            <a:off x="9024386" y="6218236"/>
            <a:ext cx="2244731" cy="30103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>
                <a:solidFill>
                  <a:schemeClr val="tx1"/>
                </a:solidFill>
              </a:rPr>
              <a:t>ECOSIA</a:t>
            </a:r>
          </a:p>
        </p:txBody>
      </p:sp>
      <p:sp>
        <p:nvSpPr>
          <p:cNvPr id="33" name="Espace réservé du contenu 5">
            <a:extLst>
              <a:ext uri="{FF2B5EF4-FFF2-40B4-BE49-F238E27FC236}">
                <a16:creationId xmlns:a16="http://schemas.microsoft.com/office/drawing/2014/main" id="{9BF7E548-A125-1B5D-1152-0D9E9A86B9E6}"/>
              </a:ext>
            </a:extLst>
          </p:cNvPr>
          <p:cNvSpPr txBox="1">
            <a:spLocks/>
          </p:cNvSpPr>
          <p:nvPr/>
        </p:nvSpPr>
        <p:spPr>
          <a:xfrm>
            <a:off x="5532438" y="755154"/>
            <a:ext cx="1548717" cy="3855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>
                <a:solidFill>
                  <a:schemeClr val="tx1"/>
                </a:solidFill>
              </a:rPr>
              <a:t>ECOSIA</a:t>
            </a:r>
            <a:endParaRPr lang="fr-FR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64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C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00A7C6-DC8D-BC4F-0A1E-7ABB41C7FF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sz="8000" dirty="0"/>
              <a:t>YOUCARE</a:t>
            </a:r>
            <a:endParaRPr lang="fr-CH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D3116F-9B48-4E44-102A-DED100923A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/>
              <a:t>JORGE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F4C790-D7D5-BAF3-BC66-66B532595A11}"/>
              </a:ext>
            </a:extLst>
          </p:cNvPr>
          <p:cNvSpPr/>
          <p:nvPr/>
        </p:nvSpPr>
        <p:spPr>
          <a:xfrm>
            <a:off x="9157634" y="6230951"/>
            <a:ext cx="2244731" cy="301033"/>
          </a:xfrm>
          <a:prstGeom prst="rect">
            <a:avLst/>
          </a:prstGeom>
          <a:solidFill>
            <a:srgbClr val="D4E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DE823A0-2465-FF7C-027B-8B3DBC328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729" y="4063104"/>
            <a:ext cx="4283612" cy="24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45099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Vert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1297</Words>
  <Application>Microsoft Office PowerPoint</Application>
  <PresentationFormat>Grand écran</PresentationFormat>
  <Paragraphs>180</Paragraphs>
  <Slides>21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Thème Office</vt:lpstr>
      <vt:lpstr>Les moteurs de recherche écoresponsables </vt:lpstr>
      <vt:lpstr>Présentation PowerPoint</vt:lpstr>
      <vt:lpstr>Description du poster </vt:lpstr>
      <vt:lpstr>Description des moteurs de recherche </vt:lpstr>
      <vt:lpstr>ECOSIA</vt:lpstr>
      <vt:lpstr>Présentation PowerPoint</vt:lpstr>
      <vt:lpstr>Présentation PowerPoint</vt:lpstr>
      <vt:lpstr>Présentation PowerPoint</vt:lpstr>
      <vt:lpstr>YOUCARE</vt:lpstr>
      <vt:lpstr>ECOGINE &amp; LILO</vt:lpstr>
      <vt:lpstr>Présentation PowerPoint</vt:lpstr>
      <vt:lpstr>Présentation PowerPoint</vt:lpstr>
      <vt:lpstr>Présentation PowerPoint</vt:lpstr>
      <vt:lpstr>ECOGINE ET LES DONS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Sources</vt:lpstr>
      <vt:lpstr>Présentation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2022-06-08T12:39:44Z</dcterms:created>
  <dcterms:modified xsi:type="dcterms:W3CDTF">2022-06-11T20:16:47Z</dcterms:modified>
</cp:coreProperties>
</file>